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18288000" cy="10287000"/>
  <p:notesSz cx="6858000" cy="9144000"/>
  <p:embeddedFontLst>
    <p:embeddedFont>
      <p:font typeface="Helios Extended Bold" charset="1" panose="02000805050000020004"/>
      <p:regular r:id="rId67"/>
    </p:embeddedFont>
    <p:embeddedFont>
      <p:font typeface="Neometric 1" charset="1" panose="00000700000000000000"/>
      <p:regular r:id="rId68"/>
    </p:embeddedFont>
    <p:embeddedFont>
      <p:font typeface="Canva Sans" charset="1" panose="020B0503030501040103"/>
      <p:regular r:id="rId69"/>
    </p:embeddedFont>
    <p:embeddedFont>
      <p:font typeface="Canva Sans Bold" charset="1" panose="020B0803030501040103"/>
      <p:regular r:id="rId70"/>
    </p:embeddedFont>
    <p:embeddedFont>
      <p:font typeface="Neometric 2" charset="1" panose="00000400000000000000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notesMasters/notesMaster1.xml" Type="http://schemas.openxmlformats.org/officeDocument/2006/relationships/notesMaster"/><Relationship Id="rId73" Target="theme/theme2.xml" Type="http://schemas.openxmlformats.org/officeDocument/2006/relationships/theme"/><Relationship Id="rId74" Target="notesSlides/notesSlide1.xml" Type="http://schemas.openxmlformats.org/officeDocument/2006/relationships/notesSlide"/><Relationship Id="rId75" Target="notesSlides/notesSlide2.xml" Type="http://schemas.openxmlformats.org/officeDocument/2006/relationships/notesSlide"/><Relationship Id="rId76" Target="notesSlides/notesSlide3.xml" Type="http://schemas.openxmlformats.org/officeDocument/2006/relationships/notesSlide"/><Relationship Id="rId77" Target="notesSlides/notesSlide4.xml" Type="http://schemas.openxmlformats.org/officeDocument/2006/relationships/notesSlide"/><Relationship Id="rId78" Target="notesSlides/notesSlide5.xml" Type="http://schemas.openxmlformats.org/officeDocument/2006/relationships/notesSlide"/><Relationship Id="rId79" Target="notesSlides/notesSlide6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7.xml" Type="http://schemas.openxmlformats.org/officeDocument/2006/relationships/notesSlide"/><Relationship Id="rId81" Target="notesSlides/notesSlide8.xml" Type="http://schemas.openxmlformats.org/officeDocument/2006/relationships/notesSlide"/><Relationship Id="rId82" Target="notesSlides/notesSlide9.xml" Type="http://schemas.openxmlformats.org/officeDocument/2006/relationships/notesSlide"/><Relationship Id="rId83" Target="notesSlides/notesSlide10.xml" Type="http://schemas.openxmlformats.org/officeDocument/2006/relationships/notes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Well let's start with a game - a game is just a loop, and in that loop your game logic happens, each “tick/frame” is a single iteration of that loop, during this loop you will handle input, move the player, draw to the screen, do collision checks etc</a:t>
            </a:r>
          </a:p>
          <a:p>
            <a:r>
              <a:rPr lang="en-US"/>
              <a:t/>
            </a:r>
          </a:p>
          <a:p>
            <a:r>
              <a:rPr lang="en-US"/>
              <a:t>A game engine is just all your components combined into a game loop at the end of the day</a:t>
            </a:r>
          </a:p>
          <a:p>
            <a:r>
              <a:rPr lang="en-US"/>
              <a:t/>
            </a:r>
          </a:p>
          <a:p>
            <a:r>
              <a:rPr lang="en-US"/>
              <a:t>Ok then how is making one simple?</a:t>
            </a:r>
          </a:p>
          <a:p>
            <a:r>
              <a:rPr lang="en-US"/>
              <a:t/>
            </a:r>
          </a:p>
          <a:p>
            <a:r>
              <a:rPr lang="en-US"/>
              <a:t>It doesn't need to have a fancy GUI, level editor, scripting system, etc to be a game engine</a:t>
            </a:r>
          </a:p>
          <a:p>
            <a:r>
              <a:rPr lang="en-US"/>
              <a:t/>
            </a:r>
          </a:p>
          <a:p>
            <a:r>
              <a:rPr lang="en-US"/>
              <a:t>A “game engine” can simply just be a few reusable classes, it doesn't need to be some monolithic program or sdk. </a:t>
            </a:r>
          </a:p>
          <a:p>
            <a:r>
              <a:rPr lang="en-US"/>
              <a:t/>
            </a:r>
          </a:p>
          <a:p>
            <a:r>
              <a:rPr lang="en-US"/>
              <a:t>In Fact this is how a lot of early games in the 90s and 2000s were built.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Well let's start with a game - a game is just a loop, and in that loop your game logic happens, each “tick/frame” is a single iteration of that loop, during this loop you will handle input, move the player, draw to the screen, do collision checks etc</a:t>
            </a:r>
          </a:p>
          <a:p>
            <a:r>
              <a:rPr lang="en-US"/>
              <a:t/>
            </a:r>
          </a:p>
          <a:p>
            <a:r>
              <a:rPr lang="en-US"/>
              <a:t>A game engine is just all your components combined into a game loop at the end of the day</a:t>
            </a:r>
          </a:p>
          <a:p>
            <a:r>
              <a:rPr lang="en-US"/>
              <a:t/>
            </a:r>
          </a:p>
          <a:p>
            <a:r>
              <a:rPr lang="en-US"/>
              <a:t>Ok then how is making one simple?</a:t>
            </a:r>
          </a:p>
          <a:p>
            <a:r>
              <a:rPr lang="en-US"/>
              <a:t/>
            </a:r>
          </a:p>
          <a:p>
            <a:r>
              <a:rPr lang="en-US"/>
              <a:t>It doesn't need to have a fancy GUI, level editor, scripting system, etc to be a game engine</a:t>
            </a:r>
          </a:p>
          <a:p>
            <a:r>
              <a:rPr lang="en-US"/>
              <a:t/>
            </a:r>
          </a:p>
          <a:p>
            <a:r>
              <a:rPr lang="en-US"/>
              <a:t>A “game engine” can simply just be a few reusable classes, it doesn't need to be some monolithic program or sdk. </a:t>
            </a:r>
          </a:p>
          <a:p>
            <a:r>
              <a:rPr lang="en-US"/>
              <a:t/>
            </a:r>
          </a:p>
          <a:p>
            <a:r>
              <a:rPr lang="en-US"/>
              <a:t>In Fact this is how a lot of early games in the 90s and 2000s were built.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Well let's start with a game - a game is just a loop, and in that loop your game logic happens, each “tick/frame” is a single iteration of that loop, during this loop you will handle input, move the player, draw to the screen, do collision checks etc</a:t>
            </a:r>
          </a:p>
          <a:p>
            <a:r>
              <a:rPr lang="en-US"/>
              <a:t/>
            </a:r>
          </a:p>
          <a:p>
            <a:r>
              <a:rPr lang="en-US"/>
              <a:t>A game engine is just all your components combined into a game loop at the end of the day</a:t>
            </a:r>
          </a:p>
          <a:p>
            <a:r>
              <a:rPr lang="en-US"/>
              <a:t/>
            </a:r>
          </a:p>
          <a:p>
            <a:r>
              <a:rPr lang="en-US"/>
              <a:t>Ok then how is making one simple?</a:t>
            </a:r>
          </a:p>
          <a:p>
            <a:r>
              <a:rPr lang="en-US"/>
              <a:t/>
            </a:r>
          </a:p>
          <a:p>
            <a:r>
              <a:rPr lang="en-US"/>
              <a:t>It doesn't need to have a fancy GUI, level editor, scripting system, etc to be a game engine</a:t>
            </a:r>
          </a:p>
          <a:p>
            <a:r>
              <a:rPr lang="en-US"/>
              <a:t/>
            </a:r>
          </a:p>
          <a:p>
            <a:r>
              <a:rPr lang="en-US"/>
              <a:t>A “game engine” can simply just be a few reusable classes, it doesn't need to be some monolithic program or sdk. </a:t>
            </a:r>
          </a:p>
          <a:p>
            <a:r>
              <a:rPr lang="en-US"/>
              <a:t/>
            </a:r>
          </a:p>
          <a:p>
            <a:r>
              <a:rPr lang="en-US"/>
              <a:t>In Fact this is how a lot of early games in the 90s and 2000s were built.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Well let's start with a game - a game is just a loop, and in that loop your game logic happens, each “tick/frame” is a single iteration of that loop, during this loop you will handle input, move the player, draw to the screen, do collision checks etc</a:t>
            </a:r>
          </a:p>
          <a:p>
            <a:r>
              <a:rPr lang="en-US"/>
              <a:t/>
            </a:r>
          </a:p>
          <a:p>
            <a:r>
              <a:rPr lang="en-US"/>
              <a:t>A game engine is just all your components combined into a game loop at the end of the day</a:t>
            </a:r>
          </a:p>
          <a:p>
            <a:r>
              <a:rPr lang="en-US"/>
              <a:t/>
            </a:r>
          </a:p>
          <a:p>
            <a:r>
              <a:rPr lang="en-US"/>
              <a:t>Ok then how is making one simple?</a:t>
            </a:r>
          </a:p>
          <a:p>
            <a:r>
              <a:rPr lang="en-US"/>
              <a:t/>
            </a:r>
          </a:p>
          <a:p>
            <a:r>
              <a:rPr lang="en-US"/>
              <a:t>It doesn't need to have a fancy GUI, level editor, scripting system, etc to be a game engine</a:t>
            </a:r>
          </a:p>
          <a:p>
            <a:r>
              <a:rPr lang="en-US"/>
              <a:t/>
            </a:r>
          </a:p>
          <a:p>
            <a:r>
              <a:rPr lang="en-US"/>
              <a:t>A “game engine” can simply just be a few reusable classes, it doesn't need to be some monolithic program or sdk. </a:t>
            </a:r>
          </a:p>
          <a:p>
            <a:r>
              <a:rPr lang="en-US"/>
              <a:t/>
            </a:r>
          </a:p>
          <a:p>
            <a:r>
              <a:rPr lang="en-US"/>
              <a:t>In Fact this is how a lot of early games in the 90s and 2000s were built.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Well let's start with a game - a game is just a loop, and in that loop your game logic happens, each “tick/frame” is a single iteration of that loop, during this loop you will handle input, move the player, draw to the screen, do collision checks etc</a:t>
            </a:r>
          </a:p>
          <a:p>
            <a:r>
              <a:rPr lang="en-US"/>
              <a:t/>
            </a:r>
          </a:p>
          <a:p>
            <a:r>
              <a:rPr lang="en-US"/>
              <a:t>A game engine is just all your components combined into a game loop at the end of the day</a:t>
            </a:r>
          </a:p>
          <a:p>
            <a:r>
              <a:rPr lang="en-US"/>
              <a:t/>
            </a:r>
          </a:p>
          <a:p>
            <a:r>
              <a:rPr lang="en-US"/>
              <a:t>Ok then how is making one simple?</a:t>
            </a:r>
          </a:p>
          <a:p>
            <a:r>
              <a:rPr lang="en-US"/>
              <a:t/>
            </a:r>
          </a:p>
          <a:p>
            <a:r>
              <a:rPr lang="en-US"/>
              <a:t>It doesn't need to have a fancy GUI, level editor, scripting system, etc to be a game engine</a:t>
            </a:r>
          </a:p>
          <a:p>
            <a:r>
              <a:rPr lang="en-US"/>
              <a:t/>
            </a:r>
          </a:p>
          <a:p>
            <a:r>
              <a:rPr lang="en-US"/>
              <a:t>A “game engine” can simply just be a few reusable classes, it doesn't need to be some monolithic program or sdk. </a:t>
            </a:r>
          </a:p>
          <a:p>
            <a:r>
              <a:rPr lang="en-US"/>
              <a:t/>
            </a:r>
          </a:p>
          <a:p>
            <a:r>
              <a:rPr lang="en-US"/>
              <a:t>In Fact this is how a lot of early games in the 90s and 2000s were built.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Well let's start with a game - a game is just a loop, and in that loop your game logic happens, each “tick/frame” is a single iteration of that loop, during this loop you will handle input, move the player, draw to the screen, do collision checks etc</a:t>
            </a:r>
          </a:p>
          <a:p>
            <a:r>
              <a:rPr lang="en-US"/>
              <a:t/>
            </a:r>
          </a:p>
          <a:p>
            <a:r>
              <a:rPr lang="en-US"/>
              <a:t>A game engine is just all your components combined into a game loop at the end of the day</a:t>
            </a:r>
          </a:p>
          <a:p>
            <a:r>
              <a:rPr lang="en-US"/>
              <a:t/>
            </a:r>
          </a:p>
          <a:p>
            <a:r>
              <a:rPr lang="en-US"/>
              <a:t>Ok then how is making one simple?</a:t>
            </a:r>
          </a:p>
          <a:p>
            <a:r>
              <a:rPr lang="en-US"/>
              <a:t/>
            </a:r>
          </a:p>
          <a:p>
            <a:r>
              <a:rPr lang="en-US"/>
              <a:t>It doesn't need to have a fancy GUI, level editor, scripting system, etc to be a game engine</a:t>
            </a:r>
          </a:p>
          <a:p>
            <a:r>
              <a:rPr lang="en-US"/>
              <a:t/>
            </a:r>
          </a:p>
          <a:p>
            <a:r>
              <a:rPr lang="en-US"/>
              <a:t>A “game engine” can simply just be a few reusable classes, it doesn't need to be some monolithic program or sdk. </a:t>
            </a:r>
          </a:p>
          <a:p>
            <a:r>
              <a:rPr lang="en-US"/>
              <a:t/>
            </a:r>
          </a:p>
          <a:p>
            <a:r>
              <a:rPr lang="en-US"/>
              <a:t>In Fact this is how a lot of early games in the 90s and 2000s were built.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Well let's start with a game - a game is just a loop, and in that loop your game logic happens, each “tick/frame” is a single iteration of that loop, during this loop you will handle input, move the player, draw to the screen, do collision checks etc</a:t>
            </a:r>
          </a:p>
          <a:p>
            <a:r>
              <a:rPr lang="en-US"/>
              <a:t/>
            </a:r>
          </a:p>
          <a:p>
            <a:r>
              <a:rPr lang="en-US"/>
              <a:t>A game engine is just all your components combined into a game loop at the end of the day</a:t>
            </a:r>
          </a:p>
          <a:p>
            <a:r>
              <a:rPr lang="en-US"/>
              <a:t/>
            </a:r>
          </a:p>
          <a:p>
            <a:r>
              <a:rPr lang="en-US"/>
              <a:t>Ok then how is making one simple?</a:t>
            </a:r>
          </a:p>
          <a:p>
            <a:r>
              <a:rPr lang="en-US"/>
              <a:t/>
            </a:r>
          </a:p>
          <a:p>
            <a:r>
              <a:rPr lang="en-US"/>
              <a:t>It doesn't need to have a fancy GUI, level editor, scripting system, etc to be a game engine</a:t>
            </a:r>
          </a:p>
          <a:p>
            <a:r>
              <a:rPr lang="en-US"/>
              <a:t/>
            </a:r>
          </a:p>
          <a:p>
            <a:r>
              <a:rPr lang="en-US"/>
              <a:t>A “game engine” can simply just be a few reusable classes, it doesn't need to be some monolithic program or sdk. </a:t>
            </a:r>
          </a:p>
          <a:p>
            <a:r>
              <a:rPr lang="en-US"/>
              <a:t/>
            </a:r>
          </a:p>
          <a:p>
            <a:r>
              <a:rPr lang="en-US"/>
              <a:t>In Fact this is how a lot of early games in the 90s and 2000s were built.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Well let's start with a game - a game is just a loop, and in that loop your game logic happens, each “tick/frame” is a single iteration of that loop, during this loop you will handle input, move the player, draw to the screen, do collision checks etc</a:t>
            </a:r>
          </a:p>
          <a:p>
            <a:r>
              <a:rPr lang="en-US"/>
              <a:t/>
            </a:r>
          </a:p>
          <a:p>
            <a:r>
              <a:rPr lang="en-US"/>
              <a:t>A game engine is just all your components combined into a game loop at the end of the day</a:t>
            </a:r>
          </a:p>
          <a:p>
            <a:r>
              <a:rPr lang="en-US"/>
              <a:t/>
            </a:r>
          </a:p>
          <a:p>
            <a:r>
              <a:rPr lang="en-US"/>
              <a:t>Ok then how is making one simple?</a:t>
            </a:r>
          </a:p>
          <a:p>
            <a:r>
              <a:rPr lang="en-US"/>
              <a:t/>
            </a:r>
          </a:p>
          <a:p>
            <a:r>
              <a:rPr lang="en-US"/>
              <a:t>It doesn't need to have a fancy GUI, level editor, scripting system, etc to be a game engine</a:t>
            </a:r>
          </a:p>
          <a:p>
            <a:r>
              <a:rPr lang="en-US"/>
              <a:t/>
            </a:r>
          </a:p>
          <a:p>
            <a:r>
              <a:rPr lang="en-US"/>
              <a:t>A “game engine” can simply just be a few reusable classes, it doesn't need to be some monolithic program or sdk. </a:t>
            </a:r>
          </a:p>
          <a:p>
            <a:r>
              <a:rPr lang="en-US"/>
              <a:t/>
            </a:r>
          </a:p>
          <a:p>
            <a:r>
              <a:rPr lang="en-US"/>
              <a:t>In Fact this is how a lot of early games in the 90s and 2000s were built.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Well let's start with a game - a game is just a loop, and in that loop your game logic happens, each “tick/frame” is a single iteration of that loop, during this loop you will handle input, move the player, draw to the screen, do collision checks etc</a:t>
            </a:r>
          </a:p>
          <a:p>
            <a:r>
              <a:rPr lang="en-US"/>
              <a:t/>
            </a:r>
          </a:p>
          <a:p>
            <a:r>
              <a:rPr lang="en-US"/>
              <a:t>A game engine is just all your components combined into a game loop at the end of the day</a:t>
            </a:r>
          </a:p>
          <a:p>
            <a:r>
              <a:rPr lang="en-US"/>
              <a:t/>
            </a:r>
          </a:p>
          <a:p>
            <a:r>
              <a:rPr lang="en-US"/>
              <a:t>Ok then how is making one simple?</a:t>
            </a:r>
          </a:p>
          <a:p>
            <a:r>
              <a:rPr lang="en-US"/>
              <a:t/>
            </a:r>
          </a:p>
          <a:p>
            <a:r>
              <a:rPr lang="en-US"/>
              <a:t>It doesn't need to have a fancy GUI, level editor, scripting system, etc to be a game engine</a:t>
            </a:r>
          </a:p>
          <a:p>
            <a:r>
              <a:rPr lang="en-US"/>
              <a:t/>
            </a:r>
          </a:p>
          <a:p>
            <a:r>
              <a:rPr lang="en-US"/>
              <a:t>A “game engine” can simply just be a few reusable classes, it doesn't need to be some monolithic program or sdk. </a:t>
            </a:r>
          </a:p>
          <a:p>
            <a:r>
              <a:rPr lang="en-US"/>
              <a:t/>
            </a:r>
          </a:p>
          <a:p>
            <a:r>
              <a:rPr lang="en-US"/>
              <a:t>In Fact this is how a lot of early games in the 90s and 2000s were built.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Well let's start with a game - a game is just a loop, and in that loop your game logic happens, each “tick/frame” is a single iteration of that loop, during this loop you will handle input, move the player, draw to the screen, do collision checks etc</a:t>
            </a:r>
          </a:p>
          <a:p>
            <a:r>
              <a:rPr lang="en-US"/>
              <a:t/>
            </a:r>
          </a:p>
          <a:p>
            <a:r>
              <a:rPr lang="en-US"/>
              <a:t>A game engine is just all your components combined into a game loop at the end of the day</a:t>
            </a:r>
          </a:p>
          <a:p>
            <a:r>
              <a:rPr lang="en-US"/>
              <a:t/>
            </a:r>
          </a:p>
          <a:p>
            <a:r>
              <a:rPr lang="en-US"/>
              <a:t>Ok then how is making one simple?</a:t>
            </a:r>
          </a:p>
          <a:p>
            <a:r>
              <a:rPr lang="en-US"/>
              <a:t/>
            </a:r>
          </a:p>
          <a:p>
            <a:r>
              <a:rPr lang="en-US"/>
              <a:t>It doesn't need to have a fancy GUI, level editor, scripting system, etc to be a game engine</a:t>
            </a:r>
          </a:p>
          <a:p>
            <a:r>
              <a:rPr lang="en-US"/>
              <a:t/>
            </a:r>
          </a:p>
          <a:p>
            <a:r>
              <a:rPr lang="en-US"/>
              <a:t>A “game engine” can simply just be a few reusable classes, it doesn't need to be some monolithic program or sdk. </a:t>
            </a:r>
          </a:p>
          <a:p>
            <a:r>
              <a:rPr lang="en-US"/>
              <a:t/>
            </a:r>
          </a:p>
          <a:p>
            <a:r>
              <a:rPr lang="en-US"/>
              <a:t>In Fact this is how a lot of early games in the 90s and 2000s were built.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jpe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jpe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jpeg" Type="http://schemas.openxmlformats.org/officeDocument/2006/relationships/image"/><Relationship Id="rId4" Target="../media/image37.jpeg" Type="http://schemas.openxmlformats.org/officeDocument/2006/relationships/image"/><Relationship Id="rId5" Target="../media/VAGNuLYAeVU.mp4" Type="http://schemas.openxmlformats.org/officeDocument/2006/relationships/video"/><Relationship Id="rId6" Target="../media/VAGNuLYAeVU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jpe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jpe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jpe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jpeg" Type="http://schemas.openxmlformats.org/officeDocument/2006/relationships/image"/><Relationship Id="rId4" Target="../media/image43.jpeg" Type="http://schemas.openxmlformats.org/officeDocument/2006/relationships/image"/><Relationship Id="rId5" Target="../media/VAGNuFOoTTQ.mp4" Type="http://schemas.openxmlformats.org/officeDocument/2006/relationships/video"/><Relationship Id="rId6" Target="../media/VAGNuFOoTTQ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jpe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jpeg" Type="http://schemas.openxmlformats.org/officeDocument/2006/relationships/image"/><Relationship Id="rId4" Target="../media/image37.jpeg" Type="http://schemas.openxmlformats.org/officeDocument/2006/relationships/image"/><Relationship Id="rId5" Target="../media/VAGNuLYAeVU.mp4" Type="http://schemas.openxmlformats.org/officeDocument/2006/relationships/video"/><Relationship Id="rId6" Target="../media/VAGNuLYAeVU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jpe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9.jpeg" Type="http://schemas.openxmlformats.org/officeDocument/2006/relationships/image"/><Relationship Id="rId4" Target="../media/VAGNyTwbrsA.mp4" Type="http://schemas.openxmlformats.org/officeDocument/2006/relationships/video"/><Relationship Id="rId5" Target="../media/VAGNyTwbrsA.mp4" Type="http://schemas.microsoft.com/office/2007/relationships/media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80.png" Type="http://schemas.openxmlformats.org/officeDocument/2006/relationships/image"/><Relationship Id="rId12" Target="../media/image81.svg" Type="http://schemas.openxmlformats.org/officeDocument/2006/relationships/image"/><Relationship Id="rId13" Target="../media/image82.png" Type="http://schemas.openxmlformats.org/officeDocument/2006/relationships/image"/><Relationship Id="rId14" Target="../media/image83.svg" Type="http://schemas.openxmlformats.org/officeDocument/2006/relationships/image"/><Relationship Id="rId2" Target="../media/image2.jpeg" Type="http://schemas.openxmlformats.org/officeDocument/2006/relationships/imag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4.png" Type="http://schemas.openxmlformats.org/officeDocument/2006/relationships/image"/><Relationship Id="rId4" Target="../media/image85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6.pn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9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93.png" Type="http://schemas.openxmlformats.org/officeDocument/2006/relationships/image"/><Relationship Id="rId7" Target="../media/image94.png" Type="http://schemas.openxmlformats.org/officeDocument/2006/relationships/image"/><Relationship Id="rId8" Target="../media/image9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2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245309"/>
            <a:ext cx="5843961" cy="2025983"/>
          </a:xfrm>
          <a:custGeom>
            <a:avLst/>
            <a:gdLst/>
            <a:ahLst/>
            <a:cxnLst/>
            <a:rect r="r" b="b" t="t" l="l"/>
            <a:pathLst>
              <a:path h="2025983" w="5843961">
                <a:moveTo>
                  <a:pt x="0" y="0"/>
                </a:moveTo>
                <a:lnTo>
                  <a:pt x="5843961" y="0"/>
                </a:lnTo>
                <a:lnTo>
                  <a:pt x="5843961" y="2025982"/>
                </a:lnTo>
                <a:lnTo>
                  <a:pt x="0" y="2025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2095" y="2371725"/>
            <a:ext cx="11943810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CRAFTING A GAME ENGINE: SURPRISINGLY SIMPLE!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2693077" cy="3371367"/>
            <a:chOff x="0" y="0"/>
            <a:chExt cx="3590770" cy="44951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90770" cy="3703410"/>
            </a:xfrm>
            <a:custGeom>
              <a:avLst/>
              <a:gdLst/>
              <a:ahLst/>
              <a:cxnLst/>
              <a:rect r="r" b="b" t="t" l="l"/>
              <a:pathLst>
                <a:path h="3703410" w="3590770">
                  <a:moveTo>
                    <a:pt x="0" y="0"/>
                  </a:moveTo>
                  <a:lnTo>
                    <a:pt x="3590770" y="0"/>
                  </a:lnTo>
                  <a:lnTo>
                    <a:pt x="3590770" y="3703410"/>
                  </a:lnTo>
                  <a:lnTo>
                    <a:pt x="0" y="3703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68" t="0" r="-1568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09363" y="3485506"/>
              <a:ext cx="2372044" cy="100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b="true" sz="2499" spc="79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FENRIR</a:t>
              </a:r>
            </a:p>
            <a:p>
              <a:pPr algn="ctr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79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ENGINE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027815" y="8781415"/>
            <a:ext cx="6231485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By James Morgan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733800"/>
            <a:ext cx="1194381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MODERN GAME ENGINES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-1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34766" y="3349710"/>
            <a:ext cx="4384890" cy="1978660"/>
            <a:chOff x="0" y="0"/>
            <a:chExt cx="5846520" cy="26382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80857" y="1056810"/>
              <a:ext cx="1390784" cy="1397000"/>
            </a:xfrm>
            <a:custGeom>
              <a:avLst/>
              <a:gdLst/>
              <a:ahLst/>
              <a:cxnLst/>
              <a:rect r="r" b="b" t="t" l="l"/>
              <a:pathLst>
                <a:path h="1397000" w="1390784">
                  <a:moveTo>
                    <a:pt x="0" y="0"/>
                  </a:moveTo>
                  <a:lnTo>
                    <a:pt x="1390784" y="0"/>
                  </a:lnTo>
                  <a:lnTo>
                    <a:pt x="1390784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3" t="0" r="-223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25641" y="778722"/>
              <a:ext cx="4120879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Closed Source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Widely Used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AAA Quality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Robust Toolset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5450611" cy="902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0"/>
                </a:lnSpc>
              </a:pPr>
              <a:r>
                <a:rPr lang="en-US" sz="41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Unreal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02668" y="3349710"/>
            <a:ext cx="4113678" cy="2030812"/>
            <a:chOff x="0" y="0"/>
            <a:chExt cx="5484904" cy="270775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651000" y="848258"/>
              <a:ext cx="3833904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Closed Source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Widely Used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Versatile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Robust Toolset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1103317"/>
              <a:ext cx="1397000" cy="1397000"/>
            </a:xfrm>
            <a:custGeom>
              <a:avLst/>
              <a:gdLst/>
              <a:ahLst/>
              <a:cxnLst/>
              <a:rect r="r" b="b" t="t" l="l"/>
              <a:pathLst>
                <a:path h="1397000" w="1397000">
                  <a:moveTo>
                    <a:pt x="0" y="0"/>
                  </a:moveTo>
                  <a:lnTo>
                    <a:pt x="1397000" y="0"/>
                  </a:lnTo>
                  <a:lnTo>
                    <a:pt x="1397000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5474970" cy="902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0"/>
                </a:lnSpc>
              </a:pPr>
              <a:r>
                <a:rPr lang="en-US" sz="41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Unity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8496" y="3349710"/>
            <a:ext cx="4115753" cy="2051450"/>
            <a:chOff x="0" y="0"/>
            <a:chExt cx="5487670" cy="27352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56810"/>
              <a:ext cx="1397000" cy="1397000"/>
            </a:xfrm>
            <a:custGeom>
              <a:avLst/>
              <a:gdLst/>
              <a:ahLst/>
              <a:cxnLst/>
              <a:rect r="r" b="b" t="t" l="l"/>
              <a:pathLst>
                <a:path h="1397000" w="1397000">
                  <a:moveTo>
                    <a:pt x="0" y="0"/>
                  </a:moveTo>
                  <a:lnTo>
                    <a:pt x="1397000" y="0"/>
                  </a:lnTo>
                  <a:lnTo>
                    <a:pt x="1397000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653766" y="875775"/>
              <a:ext cx="3833904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Open Source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Community Driven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Versatile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Lightweight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5474970" cy="902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0"/>
                </a:lnSpc>
              </a:pPr>
              <a:r>
                <a:rPr lang="en-US" sz="41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Godot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50856" y="7075170"/>
            <a:ext cx="4595051" cy="2183130"/>
            <a:chOff x="0" y="0"/>
            <a:chExt cx="6126735" cy="29108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098973"/>
              <a:ext cx="1195491" cy="1397000"/>
            </a:xfrm>
            <a:custGeom>
              <a:avLst/>
              <a:gdLst/>
              <a:ahLst/>
              <a:cxnLst/>
              <a:rect r="r" b="b" t="t" l="l"/>
              <a:pathLst>
                <a:path h="1397000" w="1195491">
                  <a:moveTo>
                    <a:pt x="0" y="0"/>
                  </a:moveTo>
                  <a:lnTo>
                    <a:pt x="1195491" y="0"/>
                  </a:lnTo>
                  <a:lnTo>
                    <a:pt x="1195491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444" t="0" r="-13444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451905" y="1051348"/>
              <a:ext cx="4674830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Proprietary by Rockstar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Realistic Worlds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AAA Quality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 Fidelity Tooling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76200"/>
              <a:ext cx="4314797" cy="902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0"/>
                </a:lnSpc>
              </a:pPr>
              <a:r>
                <a:rPr lang="en-US" sz="41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RAGE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42245" y="7075170"/>
            <a:ext cx="4416441" cy="2183130"/>
            <a:chOff x="0" y="0"/>
            <a:chExt cx="5888588" cy="291084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662026" y="1051348"/>
              <a:ext cx="4226562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Proprietary by DICE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 Performance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AAA Quality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Advanced Tooling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98973"/>
              <a:ext cx="1574442" cy="1397000"/>
            </a:xfrm>
            <a:custGeom>
              <a:avLst/>
              <a:gdLst/>
              <a:ahLst/>
              <a:cxnLst/>
              <a:rect r="r" b="b" t="t" l="l"/>
              <a:pathLst>
                <a:path h="1397000" w="1574442">
                  <a:moveTo>
                    <a:pt x="0" y="0"/>
                  </a:moveTo>
                  <a:lnTo>
                    <a:pt x="1574442" y="0"/>
                  </a:lnTo>
                  <a:lnTo>
                    <a:pt x="1574442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-76200"/>
              <a:ext cx="4577281" cy="902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0"/>
                </a:lnSpc>
              </a:pPr>
              <a:r>
                <a:rPr lang="en-US" sz="41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Frostbite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172095" y="372225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ENGINES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8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733800"/>
            <a:ext cx="1194381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HIGH LEVEL OVERVIEW</a:t>
            </a:r>
          </a:p>
        </p:txBody>
      </p:sp>
    </p:spTree>
  </p:cSld>
  <p:clrMapOvr>
    <a:masterClrMapping/>
  </p:clrMapOvr>
  <p:transition spd="fast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52248" y="0"/>
            <a:ext cx="7783504" cy="10287000"/>
          </a:xfrm>
          <a:custGeom>
            <a:avLst/>
            <a:gdLst/>
            <a:ahLst/>
            <a:cxnLst/>
            <a:rect r="r" b="b" t="t" l="l"/>
            <a:pathLst>
              <a:path h="10287000" w="7783504">
                <a:moveTo>
                  <a:pt x="0" y="0"/>
                </a:moveTo>
                <a:lnTo>
                  <a:pt x="7783504" y="0"/>
                </a:lnTo>
                <a:lnTo>
                  <a:pt x="77835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04918" y="9352221"/>
            <a:ext cx="4575619" cy="93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Neometric 2"/>
                <a:ea typeface="Neometric 2"/>
                <a:cs typeface="Neometric 2"/>
                <a:sym typeface="Neometric 2"/>
              </a:rPr>
              <a:t>Game Engine Architecture</a:t>
            </a:r>
          </a:p>
          <a:p>
            <a:pPr algn="ctr"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Neometric 2"/>
                <a:ea typeface="Neometric 2"/>
                <a:cs typeface="Neometric 2"/>
                <a:sym typeface="Neometric 2"/>
              </a:rPr>
              <a:t>by Jason Gregory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8327" y="169472"/>
            <a:ext cx="14011346" cy="9948056"/>
          </a:xfrm>
          <a:custGeom>
            <a:avLst/>
            <a:gdLst/>
            <a:ahLst/>
            <a:cxnLst/>
            <a:rect r="r" b="b" t="t" l="l"/>
            <a:pathLst>
              <a:path h="9948056" w="14011346">
                <a:moveTo>
                  <a:pt x="0" y="0"/>
                </a:moveTo>
                <a:lnTo>
                  <a:pt x="14011346" y="0"/>
                </a:lnTo>
                <a:lnTo>
                  <a:pt x="14011346" y="9948056"/>
                </a:lnTo>
                <a:lnTo>
                  <a:pt x="0" y="9948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11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7152" y="301273"/>
            <a:ext cx="14813697" cy="9684454"/>
          </a:xfrm>
          <a:custGeom>
            <a:avLst/>
            <a:gdLst/>
            <a:ahLst/>
            <a:cxnLst/>
            <a:rect r="r" b="b" t="t" l="l"/>
            <a:pathLst>
              <a:path h="9684454" w="14813697">
                <a:moveTo>
                  <a:pt x="0" y="0"/>
                </a:moveTo>
                <a:lnTo>
                  <a:pt x="14813696" y="0"/>
                </a:lnTo>
                <a:lnTo>
                  <a:pt x="14813696" y="9684454"/>
                </a:lnTo>
                <a:lnTo>
                  <a:pt x="0" y="9684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12</a:t>
            </a:r>
          </a:p>
        </p:txBody>
      </p:sp>
    </p:spTree>
  </p:cSld>
  <p:clrMapOvr>
    <a:masterClrMapping/>
  </p:clrMapOvr>
  <p:transition spd="fast">
    <p:cover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733800"/>
            <a:ext cx="1194381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SIMPLICITY OF A GAME ENGINE</a:t>
            </a:r>
          </a:p>
        </p:txBody>
      </p:sp>
    </p:spTree>
  </p:cSld>
  <p:clrMapOvr>
    <a:masterClrMapping/>
  </p:clrMapOvr>
  <p:transition spd="fast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176" y="2137269"/>
            <a:ext cx="17947647" cy="6012462"/>
          </a:xfrm>
          <a:custGeom>
            <a:avLst/>
            <a:gdLst/>
            <a:ahLst/>
            <a:cxnLst/>
            <a:rect r="r" b="b" t="t" l="l"/>
            <a:pathLst>
              <a:path h="6012462" w="17947647">
                <a:moveTo>
                  <a:pt x="0" y="0"/>
                </a:moveTo>
                <a:lnTo>
                  <a:pt x="17947648" y="0"/>
                </a:lnTo>
                <a:lnTo>
                  <a:pt x="17947648" y="6012462"/>
                </a:lnTo>
                <a:lnTo>
                  <a:pt x="0" y="6012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72095" y="285750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GAME LOOP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5408" y="2766729"/>
            <a:ext cx="9506846" cy="5711202"/>
          </a:xfrm>
          <a:custGeom>
            <a:avLst/>
            <a:gdLst/>
            <a:ahLst/>
            <a:cxnLst/>
            <a:rect r="r" b="b" t="t" l="l"/>
            <a:pathLst>
              <a:path h="5711202" w="9506846">
                <a:moveTo>
                  <a:pt x="0" y="0"/>
                </a:moveTo>
                <a:lnTo>
                  <a:pt x="9506846" y="0"/>
                </a:lnTo>
                <a:lnTo>
                  <a:pt x="9506846" y="5711203"/>
                </a:lnTo>
                <a:lnTo>
                  <a:pt x="0" y="5711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3326" y="1767949"/>
            <a:ext cx="7783353" cy="7708763"/>
          </a:xfrm>
          <a:custGeom>
            <a:avLst/>
            <a:gdLst/>
            <a:ahLst/>
            <a:cxnLst/>
            <a:rect r="r" b="b" t="t" l="l"/>
            <a:pathLst>
              <a:path h="7708763" w="7783353">
                <a:moveTo>
                  <a:pt x="0" y="0"/>
                </a:moveTo>
                <a:lnTo>
                  <a:pt x="7783353" y="0"/>
                </a:lnTo>
                <a:lnTo>
                  <a:pt x="7783353" y="7708763"/>
                </a:lnTo>
                <a:lnTo>
                  <a:pt x="0" y="7708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2095" y="285750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EXAMPLE</a:t>
            </a:r>
          </a:p>
        </p:txBody>
      </p:sp>
    </p:spTree>
  </p:cSld>
  <p:clrMapOvr>
    <a:masterClrMapping/>
  </p:clrMapOvr>
  <p:transition spd="fast">
    <p:cover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733800"/>
            <a:ext cx="1194381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LET’S BUILD A DEMO!</a:t>
            </a:r>
          </a:p>
        </p:txBody>
      </p:sp>
    </p:spTree>
  </p:cSld>
  <p:clrMapOvr>
    <a:masterClrMapping/>
  </p:clrMapOvr>
  <p:transition spd="fast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75791" y="102283"/>
            <a:ext cx="3812209" cy="1958523"/>
          </a:xfrm>
          <a:custGeom>
            <a:avLst/>
            <a:gdLst/>
            <a:ahLst/>
            <a:cxnLst/>
            <a:rect r="r" b="b" t="t" l="l"/>
            <a:pathLst>
              <a:path h="1958523" w="3812209">
                <a:moveTo>
                  <a:pt x="0" y="0"/>
                </a:moveTo>
                <a:lnTo>
                  <a:pt x="3812209" y="0"/>
                </a:lnTo>
                <a:lnTo>
                  <a:pt x="3812209" y="1958522"/>
                </a:lnTo>
                <a:lnTo>
                  <a:pt x="0" y="1958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36160" y="2529223"/>
            <a:ext cx="5530835" cy="55308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66048" y="7733932"/>
            <a:ext cx="6271059" cy="89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053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7918469" y="6187325"/>
            <a:ext cx="3589605" cy="4150922"/>
            <a:chOff x="0" y="0"/>
            <a:chExt cx="4786141" cy="55345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79133" y="0"/>
              <a:ext cx="4227874" cy="4227874"/>
            </a:xfrm>
            <a:custGeom>
              <a:avLst/>
              <a:gdLst/>
              <a:ahLst/>
              <a:cxnLst/>
              <a:rect r="r" b="b" t="t" l="l"/>
              <a:pathLst>
                <a:path h="4227874" w="4227874">
                  <a:moveTo>
                    <a:pt x="0" y="0"/>
                  </a:moveTo>
                  <a:lnTo>
                    <a:pt x="4227874" y="0"/>
                  </a:lnTo>
                  <a:lnTo>
                    <a:pt x="4227874" y="4227874"/>
                  </a:lnTo>
                  <a:lnTo>
                    <a:pt x="0" y="4227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3694398"/>
              <a:ext cx="4786141" cy="1840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3734"/>
                </a:lnSpc>
              </a:pPr>
              <a:r>
                <a:rPr lang="en-US" b="true" sz="5493" spc="175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GITHUB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850526" y="6187325"/>
            <a:ext cx="4920689" cy="3783243"/>
          </a:xfrm>
          <a:custGeom>
            <a:avLst/>
            <a:gdLst/>
            <a:ahLst/>
            <a:cxnLst/>
            <a:rect r="r" b="b" t="t" l="l"/>
            <a:pathLst>
              <a:path h="3783243" w="4920689">
                <a:moveTo>
                  <a:pt x="0" y="0"/>
                </a:moveTo>
                <a:lnTo>
                  <a:pt x="4920688" y="0"/>
                </a:lnTo>
                <a:lnTo>
                  <a:pt x="4920688" y="3783243"/>
                </a:lnTo>
                <a:lnTo>
                  <a:pt x="0" y="3783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82014" y="3804304"/>
            <a:ext cx="767030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Senior Consultant @ Insight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82014" y="5179336"/>
            <a:ext cx="1090329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Passionate about all things game dev!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53875" y="338594"/>
            <a:ext cx="8408404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ABOUT 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82014" y="2780164"/>
            <a:ext cx="10903295" cy="94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James Morgan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82014" y="4452312"/>
            <a:ext cx="767030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CEO Pot Pirate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31530" y="2057400"/>
            <a:ext cx="13624939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1970" y="285750"/>
            <a:ext cx="1356406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BOUNCING BALL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3003" y="1603750"/>
            <a:ext cx="9361994" cy="8683250"/>
          </a:xfrm>
          <a:custGeom>
            <a:avLst/>
            <a:gdLst/>
            <a:ahLst/>
            <a:cxnLst/>
            <a:rect r="r" b="b" t="t" l="l"/>
            <a:pathLst>
              <a:path h="8683250" w="9361994">
                <a:moveTo>
                  <a:pt x="0" y="0"/>
                </a:moveTo>
                <a:lnTo>
                  <a:pt x="9361994" y="0"/>
                </a:lnTo>
                <a:lnTo>
                  <a:pt x="9361994" y="8683250"/>
                </a:lnTo>
                <a:lnTo>
                  <a:pt x="0" y="868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2563" y="285750"/>
            <a:ext cx="15002875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WHERE’S MY BALL?</a:t>
            </a:r>
          </a:p>
        </p:txBody>
      </p:sp>
    </p:spTree>
  </p:cSld>
  <p:clrMapOvr>
    <a:masterClrMapping/>
  </p:clrMapOvr>
  <p:transition spd="fast">
    <p:cover dir="d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45373" y="3044755"/>
            <a:ext cx="9542627" cy="5704186"/>
          </a:xfrm>
          <a:custGeom>
            <a:avLst/>
            <a:gdLst/>
            <a:ahLst/>
            <a:cxnLst/>
            <a:rect r="r" b="b" t="t" l="l"/>
            <a:pathLst>
              <a:path h="5704186" w="9542627">
                <a:moveTo>
                  <a:pt x="0" y="0"/>
                </a:moveTo>
                <a:lnTo>
                  <a:pt x="9542627" y="0"/>
                </a:lnTo>
                <a:lnTo>
                  <a:pt x="9542627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54" y="1852704"/>
            <a:ext cx="8407056" cy="8088288"/>
          </a:xfrm>
          <a:custGeom>
            <a:avLst/>
            <a:gdLst/>
            <a:ahLst/>
            <a:cxnLst/>
            <a:rect r="r" b="b" t="t" l="l"/>
            <a:pathLst>
              <a:path h="8088288" w="8407056">
                <a:moveTo>
                  <a:pt x="0" y="0"/>
                </a:moveTo>
                <a:lnTo>
                  <a:pt x="8407056" y="0"/>
                </a:lnTo>
                <a:lnTo>
                  <a:pt x="8407056" y="8088288"/>
                </a:lnTo>
                <a:lnTo>
                  <a:pt x="0" y="808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61970" y="285750"/>
            <a:ext cx="1356406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THERE’S MY BALL!</a:t>
            </a:r>
          </a:p>
        </p:txBody>
      </p:sp>
    </p:spTree>
  </p:cSld>
  <p:clrMapOvr>
    <a:masterClrMapping/>
  </p:clrMapOvr>
  <p:transition spd="fast">
    <p:cover dir="d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733800"/>
            <a:ext cx="1194381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BUT IT’S NOT BOUNCING?</a:t>
            </a:r>
          </a:p>
        </p:txBody>
      </p:sp>
    </p:spTree>
  </p:cSld>
  <p:clrMapOvr>
    <a:masterClrMapping/>
  </p:clrMapOvr>
  <p:transition spd="fast">
    <p:cover dir="d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4533" y="2456859"/>
            <a:ext cx="5357518" cy="5462567"/>
          </a:xfrm>
          <a:custGeom>
            <a:avLst/>
            <a:gdLst/>
            <a:ahLst/>
            <a:cxnLst/>
            <a:rect r="r" b="b" t="t" l="l"/>
            <a:pathLst>
              <a:path h="5462567" w="5357518">
                <a:moveTo>
                  <a:pt x="0" y="0"/>
                </a:moveTo>
                <a:lnTo>
                  <a:pt x="5357518" y="0"/>
                </a:lnTo>
                <a:lnTo>
                  <a:pt x="5357518" y="5462567"/>
                </a:lnTo>
                <a:lnTo>
                  <a:pt x="0" y="5462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9875" y="0"/>
            <a:ext cx="10147142" cy="10376285"/>
          </a:xfrm>
          <a:custGeom>
            <a:avLst/>
            <a:gdLst/>
            <a:ahLst/>
            <a:cxnLst/>
            <a:rect r="r" b="b" t="t" l="l"/>
            <a:pathLst>
              <a:path h="10376285" w="10147142">
                <a:moveTo>
                  <a:pt x="0" y="0"/>
                </a:moveTo>
                <a:lnTo>
                  <a:pt x="10147142" y="0"/>
                </a:lnTo>
                <a:lnTo>
                  <a:pt x="10147142" y="10376285"/>
                </a:lnTo>
                <a:lnTo>
                  <a:pt x="0" y="10376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21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31530" y="1714500"/>
            <a:ext cx="13624939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1970" y="285750"/>
            <a:ext cx="1356406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BOUNCING BALL</a:t>
            </a:r>
          </a:p>
        </p:txBody>
      </p:sp>
    </p:spTree>
  </p:cSld>
  <p:clrMapOvr>
    <a:masterClrMapping/>
  </p:clrMapOvr>
  <p:transition spd="fast">
    <p:cover dir="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733800"/>
            <a:ext cx="1194381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IT’S STILL NOT BOUNCING!</a:t>
            </a:r>
          </a:p>
        </p:txBody>
      </p:sp>
    </p:spTree>
  </p:cSld>
  <p:clrMapOvr>
    <a:masterClrMapping/>
  </p:clrMapOvr>
  <p:transition spd="fast">
    <p:cover dir="d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7418" y="1479159"/>
            <a:ext cx="7693316" cy="8807841"/>
          </a:xfrm>
          <a:custGeom>
            <a:avLst/>
            <a:gdLst/>
            <a:ahLst/>
            <a:cxnLst/>
            <a:rect r="r" b="b" t="t" l="l"/>
            <a:pathLst>
              <a:path h="8807841" w="7693316">
                <a:moveTo>
                  <a:pt x="0" y="0"/>
                </a:moveTo>
                <a:lnTo>
                  <a:pt x="7693316" y="0"/>
                </a:lnTo>
                <a:lnTo>
                  <a:pt x="7693316" y="8807841"/>
                </a:lnTo>
                <a:lnTo>
                  <a:pt x="0" y="8807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1970" y="285750"/>
            <a:ext cx="1356406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BOUNCING BALL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31530" y="2057400"/>
            <a:ext cx="13624939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1970" y="285750"/>
            <a:ext cx="1356406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BOUNCING BALL</a:t>
            </a:r>
          </a:p>
        </p:txBody>
      </p:sp>
    </p:spTree>
  </p:cSld>
  <p:clrMapOvr>
    <a:masterClrMapping/>
  </p:clrMapOvr>
  <p:transition spd="fast">
    <p:cover dir="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733800"/>
            <a:ext cx="1194381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REFACTORING TIME</a:t>
            </a:r>
          </a:p>
        </p:txBody>
      </p:sp>
    </p:spTree>
  </p:cSld>
  <p:clrMapOvr>
    <a:masterClrMapping/>
  </p:clrMapOvr>
  <p:transition spd="fast">
    <p:cover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399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0829" y="1354660"/>
            <a:ext cx="6625434" cy="8932340"/>
          </a:xfrm>
          <a:custGeom>
            <a:avLst/>
            <a:gdLst/>
            <a:ahLst/>
            <a:cxnLst/>
            <a:rect r="r" b="b" t="t" l="l"/>
            <a:pathLst>
              <a:path h="8932340" w="6625434">
                <a:moveTo>
                  <a:pt x="0" y="0"/>
                </a:moveTo>
                <a:lnTo>
                  <a:pt x="6625434" y="0"/>
                </a:lnTo>
                <a:lnTo>
                  <a:pt x="6625434" y="8932340"/>
                </a:lnTo>
                <a:lnTo>
                  <a:pt x="0" y="8932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1970" y="285750"/>
            <a:ext cx="1356406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BOUNCING BALL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48474" y="1580443"/>
            <a:ext cx="10467373" cy="8491657"/>
          </a:xfrm>
          <a:custGeom>
            <a:avLst/>
            <a:gdLst/>
            <a:ahLst/>
            <a:cxnLst/>
            <a:rect r="r" b="b" t="t" l="l"/>
            <a:pathLst>
              <a:path h="8491657" w="10467373">
                <a:moveTo>
                  <a:pt x="0" y="0"/>
                </a:moveTo>
                <a:lnTo>
                  <a:pt x="10467373" y="0"/>
                </a:lnTo>
                <a:lnTo>
                  <a:pt x="10467373" y="8491657"/>
                </a:lnTo>
                <a:lnTo>
                  <a:pt x="0" y="8491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3854" y="285750"/>
            <a:ext cx="1604029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ENGINE SCHEDULES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4984" y="1323621"/>
            <a:ext cx="6211704" cy="868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46" indent="-421023" lvl="1">
              <a:lnSpc>
                <a:spcPts val="7722"/>
              </a:lnSpc>
              <a:buAutoNum type="arabicPeriod" startAt="1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PRE-INIT</a:t>
            </a:r>
          </a:p>
          <a:p>
            <a:pPr algn="l" marL="842046" indent="-421023" lvl="1">
              <a:lnSpc>
                <a:spcPts val="7722"/>
              </a:lnSpc>
              <a:buAutoNum type="arabicPeriod" startAt="1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Init</a:t>
            </a:r>
          </a:p>
          <a:p>
            <a:pPr algn="l" marL="842046" indent="-421023" lvl="1">
              <a:lnSpc>
                <a:spcPts val="7722"/>
              </a:lnSpc>
              <a:buAutoNum type="arabicPeriod" startAt="1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Post-Init</a:t>
            </a:r>
          </a:p>
          <a:p>
            <a:pPr algn="l" marL="842046" indent="-421023" lvl="1">
              <a:lnSpc>
                <a:spcPts val="7722"/>
              </a:lnSpc>
              <a:buAutoNum type="arabicPeriod" startAt="1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LOOP</a:t>
            </a:r>
          </a:p>
          <a:p>
            <a:pPr algn="l" marL="1684091" indent="-561364" lvl="2">
              <a:lnSpc>
                <a:spcPts val="7722"/>
              </a:lnSpc>
              <a:buAutoNum type="alphaLcPeriod" startAt="1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Pre-Update</a:t>
            </a:r>
          </a:p>
          <a:p>
            <a:pPr algn="l" marL="1684091" indent="-561364" lvl="2">
              <a:lnSpc>
                <a:spcPts val="7722"/>
              </a:lnSpc>
              <a:buAutoNum type="alphaLcPeriod" startAt="1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Tick</a:t>
            </a:r>
          </a:p>
          <a:p>
            <a:pPr algn="l" marL="1684091" indent="-561364" lvl="2">
              <a:lnSpc>
                <a:spcPts val="7722"/>
              </a:lnSpc>
              <a:buAutoNum type="alphaLcPeriod" startAt="1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Update</a:t>
            </a:r>
          </a:p>
          <a:p>
            <a:pPr algn="l" marL="1684091" indent="-561364" lvl="2">
              <a:lnSpc>
                <a:spcPts val="7722"/>
              </a:lnSpc>
              <a:buAutoNum type="alphaLcPeriod" startAt="1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Post-Update</a:t>
            </a:r>
          </a:p>
          <a:p>
            <a:pPr algn="l" marL="842046" indent="-421023" lvl="1">
              <a:lnSpc>
                <a:spcPts val="7722"/>
              </a:lnSpc>
              <a:buAutoNum type="arabicPeriod" startAt="1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Exit</a:t>
            </a:r>
          </a:p>
        </p:txBody>
      </p:sp>
    </p:spTree>
  </p:cSld>
  <p:clrMapOvr>
    <a:masterClrMapping/>
  </p:clrMapOvr>
  <p:transition spd="fast">
    <p:cover dir="d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45433" y="1564360"/>
            <a:ext cx="5397133" cy="8722640"/>
          </a:xfrm>
          <a:custGeom>
            <a:avLst/>
            <a:gdLst/>
            <a:ahLst/>
            <a:cxnLst/>
            <a:rect r="r" b="b" t="t" l="l"/>
            <a:pathLst>
              <a:path h="8722640" w="5397133">
                <a:moveTo>
                  <a:pt x="0" y="0"/>
                </a:moveTo>
                <a:lnTo>
                  <a:pt x="5397134" y="0"/>
                </a:lnTo>
                <a:lnTo>
                  <a:pt x="5397134" y="8722640"/>
                </a:lnTo>
                <a:lnTo>
                  <a:pt x="0" y="8722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3854" y="285750"/>
            <a:ext cx="1604029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OOP APPROACH</a:t>
            </a:r>
          </a:p>
        </p:txBody>
      </p:sp>
    </p:spTree>
  </p:cSld>
  <p:clrMapOvr>
    <a:masterClrMapping/>
  </p:clrMapOvr>
  <p:transition spd="fast">
    <p:cover dir="d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5413" y="1580805"/>
            <a:ext cx="12437174" cy="8441732"/>
          </a:xfrm>
          <a:custGeom>
            <a:avLst/>
            <a:gdLst/>
            <a:ahLst/>
            <a:cxnLst/>
            <a:rect r="r" b="b" t="t" l="l"/>
            <a:pathLst>
              <a:path h="8441732" w="12437174">
                <a:moveTo>
                  <a:pt x="0" y="0"/>
                </a:moveTo>
                <a:lnTo>
                  <a:pt x="12437174" y="0"/>
                </a:lnTo>
                <a:lnTo>
                  <a:pt x="12437174" y="8441732"/>
                </a:lnTo>
                <a:lnTo>
                  <a:pt x="0" y="8441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3854" y="285750"/>
            <a:ext cx="1604029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FP APPROACH</a:t>
            </a:r>
          </a:p>
        </p:txBody>
      </p:sp>
    </p:spTree>
  </p:cSld>
  <p:clrMapOvr>
    <a:masterClrMapping/>
  </p:clrMapOvr>
  <p:transition spd="fast">
    <p:cover dir="d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052763"/>
            <a:ext cx="11943810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LET’S IMPLEMENT SCHEDULES!</a:t>
            </a:r>
          </a:p>
        </p:txBody>
      </p:sp>
    </p:spTree>
  </p:cSld>
  <p:clrMapOvr>
    <a:masterClrMapping/>
  </p:clrMapOvr>
  <p:transition spd="fast">
    <p:cover dir="d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281606" y="1714500"/>
            <a:ext cx="13624939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3854" y="285750"/>
            <a:ext cx="1604029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BOUNCING BALLS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2371725"/>
            <a:ext cx="11943810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ENTITY COMPONENT</a:t>
            </a:r>
          </a:p>
          <a:p>
            <a:pPr algn="ctr">
              <a:lnSpc>
                <a:spcPts val="10799"/>
              </a:lnSpc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SYSTEM</a:t>
            </a:r>
          </a:p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(ECS)</a:t>
            </a:r>
          </a:p>
        </p:txBody>
      </p:sp>
    </p:spTree>
  </p:cSld>
  <p:clrMapOvr>
    <a:masterClrMapping/>
  </p:clrMapOvr>
  <p:transition spd="fast">
    <p:cover dir="d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733800"/>
            <a:ext cx="1194381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WHAT IS AN ECS?</a:t>
            </a:r>
          </a:p>
        </p:txBody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4564310"/>
            <a:ext cx="11301259" cy="1158379"/>
          </a:xfrm>
          <a:custGeom>
            <a:avLst/>
            <a:gdLst/>
            <a:ahLst/>
            <a:cxnLst/>
            <a:rect r="r" b="b" t="t" l="l"/>
            <a:pathLst>
              <a:path h="1158379" w="11301259">
                <a:moveTo>
                  <a:pt x="0" y="0"/>
                </a:moveTo>
                <a:lnTo>
                  <a:pt x="11301258" y="0"/>
                </a:lnTo>
                <a:lnTo>
                  <a:pt x="11301258" y="1158380"/>
                </a:lnTo>
                <a:lnTo>
                  <a:pt x="0" y="1158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90683" y="285750"/>
            <a:ext cx="12906634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ENTITY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85725"/>
            <a:ext cx="2774362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16085" y="3266393"/>
            <a:ext cx="8455829" cy="90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46" indent="-421023" lvl="1">
              <a:lnSpc>
                <a:spcPts val="7722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ENTITIES ARE JUST ID’S</a:t>
            </a:r>
          </a:p>
        </p:txBody>
      </p:sp>
    </p:spTree>
  </p:cSld>
  <p:clrMapOvr>
    <a:masterClrMapping/>
  </p:clrMapOvr>
  <p:transition spd="slow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8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3370" y="3042176"/>
            <a:ext cx="5981259" cy="6969897"/>
          </a:xfrm>
          <a:custGeom>
            <a:avLst/>
            <a:gdLst/>
            <a:ahLst/>
            <a:cxnLst/>
            <a:rect r="r" b="b" t="t" l="l"/>
            <a:pathLst>
              <a:path h="6969897" w="5981259">
                <a:moveTo>
                  <a:pt x="0" y="0"/>
                </a:moveTo>
                <a:lnTo>
                  <a:pt x="5981260" y="0"/>
                </a:lnTo>
                <a:lnTo>
                  <a:pt x="5981260" y="6969897"/>
                </a:lnTo>
                <a:lnTo>
                  <a:pt x="0" y="6969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2095" y="334010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ENTITY LIST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2095" y="1999540"/>
            <a:ext cx="13295617" cy="90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46" indent="-421023" lvl="1">
              <a:lnSpc>
                <a:spcPts val="7722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ENTITY LIST IS JUST AN ARRAY OF IDS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8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2567" y="4263451"/>
            <a:ext cx="12622866" cy="5790740"/>
          </a:xfrm>
          <a:custGeom>
            <a:avLst/>
            <a:gdLst/>
            <a:ahLst/>
            <a:cxnLst/>
            <a:rect r="r" b="b" t="t" l="l"/>
            <a:pathLst>
              <a:path h="5790740" w="12622866">
                <a:moveTo>
                  <a:pt x="0" y="0"/>
                </a:moveTo>
                <a:lnTo>
                  <a:pt x="12622866" y="0"/>
                </a:lnTo>
                <a:lnTo>
                  <a:pt x="12622866" y="5790740"/>
                </a:lnTo>
                <a:lnTo>
                  <a:pt x="0" y="5790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2095" y="334010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COMPONENTS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5442" y="2098175"/>
            <a:ext cx="15994347" cy="188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46" indent="-421023" lvl="1">
              <a:lnSpc>
                <a:spcPts val="7722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DATA ORIENTED DESIGN</a:t>
            </a:r>
          </a:p>
          <a:p>
            <a:pPr algn="l" marL="842046" indent="-421023" lvl="1">
              <a:lnSpc>
                <a:spcPts val="7722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COMPONENTS ONLY STORE DATA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8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554" y="4568559"/>
            <a:ext cx="18048892" cy="4015879"/>
          </a:xfrm>
          <a:custGeom>
            <a:avLst/>
            <a:gdLst/>
            <a:ahLst/>
            <a:cxnLst/>
            <a:rect r="r" b="b" t="t" l="l"/>
            <a:pathLst>
              <a:path h="4015879" w="18048892">
                <a:moveTo>
                  <a:pt x="0" y="0"/>
                </a:moveTo>
                <a:lnTo>
                  <a:pt x="18048892" y="0"/>
                </a:lnTo>
                <a:lnTo>
                  <a:pt x="18048892" y="4015879"/>
                </a:lnTo>
                <a:lnTo>
                  <a:pt x="0" y="401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2095" y="334010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COMPONENTS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6827" y="1901838"/>
            <a:ext cx="15994347" cy="188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46" indent="-421023" lvl="1">
              <a:lnSpc>
                <a:spcPts val="7722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COMPONENTS IN CONTIGUOUS ARRAYS</a:t>
            </a:r>
          </a:p>
          <a:p>
            <a:pPr algn="l" marL="842046" indent="-421023" lvl="1">
              <a:lnSpc>
                <a:spcPts val="7722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DESIGNED TO REDUCE CPU CACHE MISSES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8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98239" y="1599886"/>
            <a:ext cx="7091521" cy="8687114"/>
          </a:xfrm>
          <a:custGeom>
            <a:avLst/>
            <a:gdLst/>
            <a:ahLst/>
            <a:cxnLst/>
            <a:rect r="r" b="b" t="t" l="l"/>
            <a:pathLst>
              <a:path h="8687114" w="7091521">
                <a:moveTo>
                  <a:pt x="0" y="0"/>
                </a:moveTo>
                <a:lnTo>
                  <a:pt x="7091522" y="0"/>
                </a:lnTo>
                <a:lnTo>
                  <a:pt x="7091522" y="8687114"/>
                </a:lnTo>
                <a:lnTo>
                  <a:pt x="0" y="868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2095" y="334010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COMPONENTS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39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8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44084" y="1550745"/>
            <a:ext cx="7599832" cy="8736255"/>
          </a:xfrm>
          <a:custGeom>
            <a:avLst/>
            <a:gdLst/>
            <a:ahLst/>
            <a:cxnLst/>
            <a:rect r="r" b="b" t="t" l="l"/>
            <a:pathLst>
              <a:path h="8736255" w="7599832">
                <a:moveTo>
                  <a:pt x="0" y="0"/>
                </a:moveTo>
                <a:lnTo>
                  <a:pt x="7599832" y="0"/>
                </a:lnTo>
                <a:lnTo>
                  <a:pt x="7599832" y="8736255"/>
                </a:lnTo>
                <a:lnTo>
                  <a:pt x="0" y="8736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2095" y="334010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SYSTEMS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40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8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4032" y="0"/>
            <a:ext cx="12739936" cy="10287000"/>
          </a:xfrm>
          <a:custGeom>
            <a:avLst/>
            <a:gdLst/>
            <a:ahLst/>
            <a:cxnLst/>
            <a:rect r="r" b="b" t="t" l="l"/>
            <a:pathLst>
              <a:path h="10287000" w="12739936">
                <a:moveTo>
                  <a:pt x="0" y="0"/>
                </a:moveTo>
                <a:lnTo>
                  <a:pt x="12739936" y="0"/>
                </a:lnTo>
                <a:lnTo>
                  <a:pt x="127399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41</a:t>
            </a:r>
          </a:p>
        </p:txBody>
      </p:sp>
    </p:spTree>
  </p:cSld>
  <p:clrMapOvr>
    <a:masterClrMapping/>
  </p:clrMapOvr>
  <p:transition spd="slow">
    <p:push dir="l"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2371725"/>
            <a:ext cx="11943810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BUILDING A MONOLITHIC GAME ENGINE:</a:t>
            </a:r>
          </a:p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WHAT IT TAKES</a:t>
            </a:r>
          </a:p>
        </p:txBody>
      </p:sp>
    </p:spTree>
  </p:cSld>
  <p:clrMapOvr>
    <a:masterClrMapping/>
  </p:clrMapOvr>
  <p:transition spd="slow">
    <p:push dir="l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72225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CORE SYSTEMS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287273" y="1800975"/>
            <a:ext cx="11713454" cy="8316552"/>
          </a:xfrm>
          <a:custGeom>
            <a:avLst/>
            <a:gdLst/>
            <a:ahLst/>
            <a:cxnLst/>
            <a:rect r="r" b="b" t="t" l="l"/>
            <a:pathLst>
              <a:path h="8316552" w="11713454">
                <a:moveTo>
                  <a:pt x="0" y="0"/>
                </a:moveTo>
                <a:lnTo>
                  <a:pt x="11713454" y="0"/>
                </a:lnTo>
                <a:lnTo>
                  <a:pt x="11713454" y="8316553"/>
                </a:lnTo>
                <a:lnTo>
                  <a:pt x="0" y="8316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4300" y="372225"/>
            <a:ext cx="175994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GAMEPLAY SYSTEMS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923220" y="1852058"/>
            <a:ext cx="12441559" cy="8133669"/>
          </a:xfrm>
          <a:custGeom>
            <a:avLst/>
            <a:gdLst/>
            <a:ahLst/>
            <a:cxnLst/>
            <a:rect r="r" b="b" t="t" l="l"/>
            <a:pathLst>
              <a:path h="8133669" w="12441559">
                <a:moveTo>
                  <a:pt x="0" y="0"/>
                </a:moveTo>
                <a:lnTo>
                  <a:pt x="12441560" y="0"/>
                </a:lnTo>
                <a:lnTo>
                  <a:pt x="12441560" y="8133669"/>
                </a:lnTo>
                <a:lnTo>
                  <a:pt x="0" y="8133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733800"/>
            <a:ext cx="1194381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FACADE PATTERN</a:t>
            </a:r>
          </a:p>
        </p:txBody>
      </p:sp>
    </p:spTree>
  </p:cSld>
  <p:clrMapOvr>
    <a:masterClrMapping/>
  </p:clrMapOvr>
  <p:transition spd="fast">
    <p:cover dir="d"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128" y="2390291"/>
            <a:ext cx="8051446" cy="6803472"/>
          </a:xfrm>
          <a:custGeom>
            <a:avLst/>
            <a:gdLst/>
            <a:ahLst/>
            <a:cxnLst/>
            <a:rect r="r" b="b" t="t" l="l"/>
            <a:pathLst>
              <a:path h="6803472" w="8051446">
                <a:moveTo>
                  <a:pt x="0" y="0"/>
                </a:moveTo>
                <a:lnTo>
                  <a:pt x="8051447" y="0"/>
                </a:lnTo>
                <a:lnTo>
                  <a:pt x="8051447" y="6803473"/>
                </a:lnTo>
                <a:lnTo>
                  <a:pt x="0" y="6803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31699" y="2390291"/>
            <a:ext cx="8791051" cy="6868009"/>
          </a:xfrm>
          <a:custGeom>
            <a:avLst/>
            <a:gdLst/>
            <a:ahLst/>
            <a:cxnLst/>
            <a:rect r="r" b="b" t="t" l="l"/>
            <a:pathLst>
              <a:path h="6868009" w="8791051">
                <a:moveTo>
                  <a:pt x="0" y="0"/>
                </a:moveTo>
                <a:lnTo>
                  <a:pt x="8791051" y="0"/>
                </a:lnTo>
                <a:lnTo>
                  <a:pt x="8791051" y="6868009"/>
                </a:lnTo>
                <a:lnTo>
                  <a:pt x="0" y="6868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2095" y="334010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FACADE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46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39798" y="334010"/>
            <a:ext cx="8408404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OUTLINE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8097" y="2533652"/>
            <a:ext cx="7584215" cy="729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46" indent="-421023" lvl="1">
              <a:lnSpc>
                <a:spcPts val="9750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WHAT IS AN ENGINE</a:t>
            </a:r>
          </a:p>
          <a:p>
            <a:pPr algn="just" marL="842046" indent="-421023" lvl="1">
              <a:lnSpc>
                <a:spcPts val="9750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MODERN ENGINES</a:t>
            </a:r>
          </a:p>
          <a:p>
            <a:pPr algn="just" marL="842046" indent="-421023" lvl="1">
              <a:lnSpc>
                <a:spcPts val="9750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ARCHITECTURE</a:t>
            </a:r>
          </a:p>
          <a:p>
            <a:pPr algn="just" marL="842046" indent="-421023" lvl="1">
              <a:lnSpc>
                <a:spcPts val="9750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SIMPILICITY</a:t>
            </a:r>
          </a:p>
          <a:p>
            <a:pPr algn="just" marL="842046" indent="-421023" lvl="1">
              <a:lnSpc>
                <a:spcPts val="9750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FACADE PATTERNS</a:t>
            </a:r>
          </a:p>
          <a:p>
            <a:pPr algn="just">
              <a:lnSpc>
                <a:spcPts val="975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093339" y="2533652"/>
            <a:ext cx="7165961" cy="6061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46" indent="-421023" lvl="1">
              <a:lnSpc>
                <a:spcPts val="9750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PRACTICAL TIPS</a:t>
            </a:r>
          </a:p>
          <a:p>
            <a:pPr algn="just" marL="842046" indent="-421023" lvl="1">
              <a:lnSpc>
                <a:spcPts val="9750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COMMON PITFALLS</a:t>
            </a:r>
          </a:p>
          <a:p>
            <a:pPr algn="just" marL="842046" indent="-421023" lvl="1">
              <a:lnSpc>
                <a:spcPts val="9750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BEST PRACTICES</a:t>
            </a:r>
          </a:p>
          <a:p>
            <a:pPr algn="just" marL="842046" indent="-421023" lvl="1">
              <a:lnSpc>
                <a:spcPts val="9750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DEMO</a:t>
            </a:r>
          </a:p>
          <a:p>
            <a:pPr algn="just" marL="842046" indent="-421023" lvl="1">
              <a:lnSpc>
                <a:spcPts val="9750"/>
              </a:lnSpc>
              <a:buFont typeface="Arial"/>
              <a:buChar char="•"/>
            </a:pPr>
            <a:r>
              <a:rPr lang="en-US" b="true" sz="3900" spc="1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Q&amp;A</a:t>
            </a:r>
          </a:p>
        </p:txBody>
      </p:sp>
    </p:spTree>
  </p:cSld>
  <p:clrMapOvr>
    <a:masterClrMapping/>
  </p:clrMapOvr>
  <p:transition spd="slow">
    <p:push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70295" y="1800975"/>
            <a:ext cx="4820287" cy="1152055"/>
            <a:chOff x="0" y="0"/>
            <a:chExt cx="6427050" cy="1536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41134"/>
              <a:ext cx="6427050" cy="1053805"/>
            </a:xfrm>
            <a:custGeom>
              <a:avLst/>
              <a:gdLst/>
              <a:ahLst/>
              <a:cxnLst/>
              <a:rect r="r" b="b" t="t" l="l"/>
              <a:pathLst>
                <a:path h="1053805" w="6427050">
                  <a:moveTo>
                    <a:pt x="0" y="0"/>
                  </a:moveTo>
                  <a:lnTo>
                    <a:pt x="6427050" y="0"/>
                  </a:lnTo>
                  <a:lnTo>
                    <a:pt x="6427050" y="1053805"/>
                  </a:lnTo>
                  <a:lnTo>
                    <a:pt x="0" y="1053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6074" cy="1536074"/>
            </a:xfrm>
            <a:custGeom>
              <a:avLst/>
              <a:gdLst/>
              <a:ahLst/>
              <a:cxnLst/>
              <a:rect r="r" b="b" t="t" l="l"/>
              <a:pathLst>
                <a:path h="1536074" w="1536074">
                  <a:moveTo>
                    <a:pt x="0" y="0"/>
                  </a:moveTo>
                  <a:lnTo>
                    <a:pt x="1536074" y="0"/>
                  </a:lnTo>
                  <a:lnTo>
                    <a:pt x="1536074" y="1536074"/>
                  </a:lnTo>
                  <a:lnTo>
                    <a:pt x="0" y="1536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356327" y="1800975"/>
            <a:ext cx="5048222" cy="5048222"/>
          </a:xfrm>
          <a:custGeom>
            <a:avLst/>
            <a:gdLst/>
            <a:ahLst/>
            <a:cxnLst/>
            <a:rect r="r" b="b" t="t" l="l"/>
            <a:pathLst>
              <a:path h="5048222" w="5048222">
                <a:moveTo>
                  <a:pt x="0" y="0"/>
                </a:moveTo>
                <a:lnTo>
                  <a:pt x="5048222" y="0"/>
                </a:lnTo>
                <a:lnTo>
                  <a:pt x="5048222" y="5048222"/>
                </a:lnTo>
                <a:lnTo>
                  <a:pt x="0" y="5048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06144" y="5604216"/>
            <a:ext cx="6948590" cy="2110261"/>
          </a:xfrm>
          <a:custGeom>
            <a:avLst/>
            <a:gdLst/>
            <a:ahLst/>
            <a:cxnLst/>
            <a:rect r="r" b="b" t="t" l="l"/>
            <a:pathLst>
              <a:path h="2110261" w="6948590">
                <a:moveTo>
                  <a:pt x="0" y="0"/>
                </a:moveTo>
                <a:lnTo>
                  <a:pt x="6948589" y="0"/>
                </a:lnTo>
                <a:lnTo>
                  <a:pt x="6948589" y="2110261"/>
                </a:lnTo>
                <a:lnTo>
                  <a:pt x="0" y="2110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35460" y="8105249"/>
            <a:ext cx="3889958" cy="1905082"/>
          </a:xfrm>
          <a:custGeom>
            <a:avLst/>
            <a:gdLst/>
            <a:ahLst/>
            <a:cxnLst/>
            <a:rect r="r" b="b" t="t" l="l"/>
            <a:pathLst>
              <a:path h="1905082" w="3889958">
                <a:moveTo>
                  <a:pt x="0" y="0"/>
                </a:moveTo>
                <a:lnTo>
                  <a:pt x="3889957" y="0"/>
                </a:lnTo>
                <a:lnTo>
                  <a:pt x="3889957" y="1905081"/>
                </a:lnTo>
                <a:lnTo>
                  <a:pt x="0" y="1905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4300" y="372225"/>
            <a:ext cx="175994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WINDOW MANAGER</a:t>
            </a:r>
          </a:p>
        </p:txBody>
      </p:sp>
    </p:spTree>
  </p:cSld>
  <p:clrMapOvr>
    <a:masterClrMapping/>
  </p:clrMapOvr>
  <p:transition spd="slow">
    <p:push dir="l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29214" y="1800975"/>
            <a:ext cx="4020603" cy="1666875"/>
          </a:xfrm>
          <a:custGeom>
            <a:avLst/>
            <a:gdLst/>
            <a:ahLst/>
            <a:cxnLst/>
            <a:rect r="r" b="b" t="t" l="l"/>
            <a:pathLst>
              <a:path h="1666875" w="4020603">
                <a:moveTo>
                  <a:pt x="0" y="0"/>
                </a:moveTo>
                <a:lnTo>
                  <a:pt x="4020603" y="0"/>
                </a:lnTo>
                <a:lnTo>
                  <a:pt x="4020603" y="1666875"/>
                </a:lnTo>
                <a:lnTo>
                  <a:pt x="0" y="1666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13800" y="3840128"/>
            <a:ext cx="4051432" cy="1666875"/>
          </a:xfrm>
          <a:custGeom>
            <a:avLst/>
            <a:gdLst/>
            <a:ahLst/>
            <a:cxnLst/>
            <a:rect r="r" b="b" t="t" l="l"/>
            <a:pathLst>
              <a:path h="1666875" w="4051432">
                <a:moveTo>
                  <a:pt x="0" y="0"/>
                </a:moveTo>
                <a:lnTo>
                  <a:pt x="4051432" y="0"/>
                </a:lnTo>
                <a:lnTo>
                  <a:pt x="4051432" y="1666875"/>
                </a:lnTo>
                <a:lnTo>
                  <a:pt x="0" y="1666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2453" y="5879280"/>
            <a:ext cx="6334125" cy="1666875"/>
          </a:xfrm>
          <a:custGeom>
            <a:avLst/>
            <a:gdLst/>
            <a:ahLst/>
            <a:cxnLst/>
            <a:rect r="r" b="b" t="t" l="l"/>
            <a:pathLst>
              <a:path h="1666875" w="6334125">
                <a:moveTo>
                  <a:pt x="0" y="0"/>
                </a:moveTo>
                <a:lnTo>
                  <a:pt x="6334125" y="0"/>
                </a:lnTo>
                <a:lnTo>
                  <a:pt x="6334125" y="1666875"/>
                </a:lnTo>
                <a:lnTo>
                  <a:pt x="0" y="1666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06078" y="7918432"/>
            <a:ext cx="1666875" cy="1666875"/>
          </a:xfrm>
          <a:custGeom>
            <a:avLst/>
            <a:gdLst/>
            <a:ahLst/>
            <a:cxnLst/>
            <a:rect r="r" b="b" t="t" l="l"/>
            <a:pathLst>
              <a:path h="1666875" w="1666875">
                <a:moveTo>
                  <a:pt x="0" y="0"/>
                </a:moveTo>
                <a:lnTo>
                  <a:pt x="1666875" y="0"/>
                </a:lnTo>
                <a:lnTo>
                  <a:pt x="1666875" y="1666875"/>
                </a:lnTo>
                <a:lnTo>
                  <a:pt x="0" y="1666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4300" y="372225"/>
            <a:ext cx="175994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GRAPHICS ENGINE</a:t>
            </a:r>
          </a:p>
        </p:txBody>
      </p:sp>
    </p:spTree>
  </p:cSld>
  <p:clrMapOvr>
    <a:masterClrMapping/>
  </p:clrMapOvr>
  <p:transition spd="fast">
    <p:cover dir="d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66844" y="3560912"/>
            <a:ext cx="5202318" cy="1812865"/>
            <a:chOff x="0" y="0"/>
            <a:chExt cx="6936423" cy="241715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936423" cy="2417154"/>
              <a:chOff x="0" y="0"/>
              <a:chExt cx="1764060" cy="61472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64060" cy="614727"/>
              </a:xfrm>
              <a:custGeom>
                <a:avLst/>
                <a:gdLst/>
                <a:ahLst/>
                <a:cxnLst/>
                <a:rect r="r" b="b" t="t" l="l"/>
                <a:pathLst>
                  <a:path h="614727" w="1764060">
                    <a:moveTo>
                      <a:pt x="0" y="0"/>
                    </a:moveTo>
                    <a:lnTo>
                      <a:pt x="1764060" y="0"/>
                    </a:lnTo>
                    <a:lnTo>
                      <a:pt x="1764060" y="614727"/>
                    </a:lnTo>
                    <a:lnTo>
                      <a:pt x="0" y="6147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85725"/>
                <a:ext cx="1764060" cy="700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622231" y="137777"/>
              <a:ext cx="5691962" cy="2141601"/>
            </a:xfrm>
            <a:custGeom>
              <a:avLst/>
              <a:gdLst/>
              <a:ahLst/>
              <a:cxnLst/>
              <a:rect r="r" b="b" t="t" l="l"/>
              <a:pathLst>
                <a:path h="2141601" w="5691962">
                  <a:moveTo>
                    <a:pt x="0" y="0"/>
                  </a:moveTo>
                  <a:lnTo>
                    <a:pt x="5691962" y="0"/>
                  </a:lnTo>
                  <a:lnTo>
                    <a:pt x="5691962" y="2141600"/>
                  </a:lnTo>
                  <a:lnTo>
                    <a:pt x="0" y="214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677620" y="5878803"/>
            <a:ext cx="4180766" cy="1651227"/>
          </a:xfrm>
          <a:custGeom>
            <a:avLst/>
            <a:gdLst/>
            <a:ahLst/>
            <a:cxnLst/>
            <a:rect r="r" b="b" t="t" l="l"/>
            <a:pathLst>
              <a:path h="1651227" w="4180766">
                <a:moveTo>
                  <a:pt x="0" y="0"/>
                </a:moveTo>
                <a:lnTo>
                  <a:pt x="4180766" y="0"/>
                </a:lnTo>
                <a:lnTo>
                  <a:pt x="4180766" y="1651227"/>
                </a:lnTo>
                <a:lnTo>
                  <a:pt x="0" y="1651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21194" y="8035055"/>
            <a:ext cx="2893619" cy="1740783"/>
          </a:xfrm>
          <a:custGeom>
            <a:avLst/>
            <a:gdLst/>
            <a:ahLst/>
            <a:cxnLst/>
            <a:rect r="r" b="b" t="t" l="l"/>
            <a:pathLst>
              <a:path h="1740783" w="2893619">
                <a:moveTo>
                  <a:pt x="0" y="0"/>
                </a:moveTo>
                <a:lnTo>
                  <a:pt x="2893618" y="0"/>
                </a:lnTo>
                <a:lnTo>
                  <a:pt x="2893618" y="1740783"/>
                </a:lnTo>
                <a:lnTo>
                  <a:pt x="0" y="1740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4300" y="372225"/>
            <a:ext cx="175994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PHYSICS ENGINE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728878" y="1911802"/>
            <a:ext cx="6078250" cy="1144084"/>
            <a:chOff x="0" y="0"/>
            <a:chExt cx="8104334" cy="15254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25445" cy="1525445"/>
            </a:xfrm>
            <a:custGeom>
              <a:avLst/>
              <a:gdLst/>
              <a:ahLst/>
              <a:cxnLst/>
              <a:rect r="r" b="b" t="t" l="l"/>
              <a:pathLst>
                <a:path h="1525445" w="1525445">
                  <a:moveTo>
                    <a:pt x="0" y="0"/>
                  </a:moveTo>
                  <a:lnTo>
                    <a:pt x="1525445" y="0"/>
                  </a:lnTo>
                  <a:lnTo>
                    <a:pt x="1525445" y="1525445"/>
                  </a:lnTo>
                  <a:lnTo>
                    <a:pt x="0" y="1525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697068" y="48739"/>
              <a:ext cx="6407266" cy="1104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22"/>
                </a:lnSpc>
              </a:pPr>
              <a:r>
                <a:rPr lang="en-US" b="true" sz="3900" spc="124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JOLT PHYSICS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24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09698" y="2686783"/>
            <a:ext cx="9287689" cy="2321922"/>
          </a:xfrm>
          <a:custGeom>
            <a:avLst/>
            <a:gdLst/>
            <a:ahLst/>
            <a:cxnLst/>
            <a:rect r="r" b="b" t="t" l="l"/>
            <a:pathLst>
              <a:path h="2321922" w="9287689">
                <a:moveTo>
                  <a:pt x="0" y="0"/>
                </a:moveTo>
                <a:lnTo>
                  <a:pt x="9287689" y="0"/>
                </a:lnTo>
                <a:lnTo>
                  <a:pt x="9287689" y="2321923"/>
                </a:lnTo>
                <a:lnTo>
                  <a:pt x="0" y="2321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57553" y="6443628"/>
            <a:ext cx="7791980" cy="2909817"/>
          </a:xfrm>
          <a:custGeom>
            <a:avLst/>
            <a:gdLst/>
            <a:ahLst/>
            <a:cxnLst/>
            <a:rect r="r" b="b" t="t" l="l"/>
            <a:pathLst>
              <a:path h="2909817" w="7791980">
                <a:moveTo>
                  <a:pt x="0" y="0"/>
                </a:moveTo>
                <a:lnTo>
                  <a:pt x="7791979" y="0"/>
                </a:lnTo>
                <a:lnTo>
                  <a:pt x="7791979" y="2909817"/>
                </a:lnTo>
                <a:lnTo>
                  <a:pt x="0" y="2909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4300" y="372225"/>
            <a:ext cx="175994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ENTITY MANAGEMENT</a:t>
            </a:r>
          </a:p>
        </p:txBody>
      </p:sp>
    </p:spTree>
  </p:cSld>
  <p:clrMapOvr>
    <a:masterClrMapping/>
  </p:clrMapOvr>
  <p:transition spd="fast">
    <p:cover dir="d"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052763"/>
            <a:ext cx="11943810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PRACTICAL TIPS FOR GETTING STARTED</a:t>
            </a:r>
          </a:p>
        </p:txBody>
      </p:sp>
    </p:spTree>
  </p:cSld>
  <p:clrMapOvr>
    <a:masterClrMapping/>
  </p:clrMapOvr>
  <p:transition spd="fast">
    <p:cover dir="d"/>
  </p:transition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-185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48365" y="285750"/>
            <a:ext cx="14191269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GETTING STARTED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9367" y="2304616"/>
            <a:ext cx="4476750" cy="3010541"/>
            <a:chOff x="0" y="0"/>
            <a:chExt cx="5969000" cy="40140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355345" y="0"/>
              <a:ext cx="3258309" cy="2794000"/>
            </a:xfrm>
            <a:custGeom>
              <a:avLst/>
              <a:gdLst/>
              <a:ahLst/>
              <a:cxnLst/>
              <a:rect r="r" b="b" t="t" l="l"/>
              <a:pathLst>
                <a:path h="2794000" w="3258309">
                  <a:moveTo>
                    <a:pt x="0" y="0"/>
                  </a:moveTo>
                  <a:lnTo>
                    <a:pt x="3258310" y="0"/>
                  </a:lnTo>
                  <a:lnTo>
                    <a:pt x="3258310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352990"/>
              <a:ext cx="5969000" cy="66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1"/>
                </a:lnSpc>
                <a:spcBef>
                  <a:spcPct val="0"/>
                </a:spcBef>
              </a:pPr>
              <a:r>
                <a:rPr lang="en-US" b="true" sz="2886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Start small &amp; iterate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05625" y="2304616"/>
            <a:ext cx="4476750" cy="3010541"/>
            <a:chOff x="0" y="0"/>
            <a:chExt cx="5969000" cy="40140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26305" y="0"/>
              <a:ext cx="4116390" cy="2794000"/>
            </a:xfrm>
            <a:custGeom>
              <a:avLst/>
              <a:gdLst/>
              <a:ahLst/>
              <a:cxnLst/>
              <a:rect r="r" b="b" t="t" l="l"/>
              <a:pathLst>
                <a:path h="2794000" w="4116390">
                  <a:moveTo>
                    <a:pt x="0" y="0"/>
                  </a:moveTo>
                  <a:lnTo>
                    <a:pt x="4116390" y="0"/>
                  </a:lnTo>
                  <a:lnTo>
                    <a:pt x="4116390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3352990"/>
              <a:ext cx="5969000" cy="66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1"/>
                </a:lnSpc>
                <a:spcBef>
                  <a:spcPct val="0"/>
                </a:spcBef>
              </a:pPr>
              <a:r>
                <a:rPr lang="en-US" b="true" sz="2886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Modular Design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021883" y="2304616"/>
            <a:ext cx="4476750" cy="3010541"/>
            <a:chOff x="0" y="0"/>
            <a:chExt cx="5969000" cy="40140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87500" y="0"/>
              <a:ext cx="2794000" cy="2794000"/>
            </a:xfrm>
            <a:custGeom>
              <a:avLst/>
              <a:gdLst/>
              <a:ahLst/>
              <a:cxnLst/>
              <a:rect r="r" b="b" t="t" l="l"/>
              <a:pathLst>
                <a:path h="2794000" w="2794000">
                  <a:moveTo>
                    <a:pt x="0" y="0"/>
                  </a:moveTo>
                  <a:lnTo>
                    <a:pt x="2794000" y="0"/>
                  </a:lnTo>
                  <a:lnTo>
                    <a:pt x="2794000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3352990"/>
              <a:ext cx="5969000" cy="66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1"/>
                </a:lnSpc>
                <a:spcBef>
                  <a:spcPct val="0"/>
                </a:spcBef>
              </a:pPr>
              <a:r>
                <a:rPr lang="en-US" b="true" sz="2886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Scope Creep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9367" y="6583719"/>
            <a:ext cx="4476750" cy="2988906"/>
            <a:chOff x="0" y="0"/>
            <a:chExt cx="5969000" cy="39852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763871" y="0"/>
              <a:ext cx="2441257" cy="2794000"/>
            </a:xfrm>
            <a:custGeom>
              <a:avLst/>
              <a:gdLst/>
              <a:ahLst/>
              <a:cxnLst/>
              <a:rect r="r" b="b" t="t" l="l"/>
              <a:pathLst>
                <a:path h="2794000" w="2441257">
                  <a:moveTo>
                    <a:pt x="0" y="0"/>
                  </a:moveTo>
                  <a:lnTo>
                    <a:pt x="2441258" y="0"/>
                  </a:lnTo>
                  <a:lnTo>
                    <a:pt x="2441258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3324143"/>
              <a:ext cx="5969000" cy="66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1"/>
                </a:lnSpc>
                <a:spcBef>
                  <a:spcPct val="0"/>
                </a:spcBef>
              </a:pPr>
              <a:r>
                <a:rPr lang="en-US" b="true" sz="2886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Leverage Libraries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90500" y="104775"/>
            <a:ext cx="2774362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905625" y="6583719"/>
            <a:ext cx="4476750" cy="2988906"/>
            <a:chOff x="0" y="0"/>
            <a:chExt cx="5969000" cy="39852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193474" y="0"/>
              <a:ext cx="3582051" cy="2794000"/>
            </a:xfrm>
            <a:custGeom>
              <a:avLst/>
              <a:gdLst/>
              <a:ahLst/>
              <a:cxnLst/>
              <a:rect r="r" b="b" t="t" l="l"/>
              <a:pathLst>
                <a:path h="2794000" w="3582051">
                  <a:moveTo>
                    <a:pt x="0" y="0"/>
                  </a:moveTo>
                  <a:lnTo>
                    <a:pt x="3582052" y="0"/>
                  </a:lnTo>
                  <a:lnTo>
                    <a:pt x="3582052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3324143"/>
              <a:ext cx="5969000" cy="66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1"/>
                </a:lnSpc>
                <a:spcBef>
                  <a:spcPct val="0"/>
                </a:spcBef>
              </a:pPr>
              <a:r>
                <a:rPr lang="en-US" b="true" sz="2886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Read &amp; Learn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21883" y="6583719"/>
            <a:ext cx="4476750" cy="2988906"/>
            <a:chOff x="0" y="0"/>
            <a:chExt cx="5969000" cy="39852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948799" y="0"/>
              <a:ext cx="4071403" cy="2794000"/>
            </a:xfrm>
            <a:custGeom>
              <a:avLst/>
              <a:gdLst/>
              <a:ahLst/>
              <a:cxnLst/>
              <a:rect r="r" b="b" t="t" l="l"/>
              <a:pathLst>
                <a:path h="2794000" w="4071403">
                  <a:moveTo>
                    <a:pt x="0" y="0"/>
                  </a:moveTo>
                  <a:lnTo>
                    <a:pt x="4071402" y="0"/>
                  </a:lnTo>
                  <a:lnTo>
                    <a:pt x="4071402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3324143"/>
              <a:ext cx="5969000" cy="66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1"/>
                </a:lnSpc>
                <a:spcBef>
                  <a:spcPct val="0"/>
                </a:spcBef>
              </a:pPr>
              <a:r>
                <a:rPr lang="en-US" b="true" sz="2886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Dive into engines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85725"/>
            <a:ext cx="2774362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750228" y="1598794"/>
            <a:ext cx="8787543" cy="7089412"/>
            <a:chOff x="0" y="0"/>
            <a:chExt cx="11716725" cy="9452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661068" y="0"/>
              <a:ext cx="8394589" cy="8111271"/>
            </a:xfrm>
            <a:custGeom>
              <a:avLst/>
              <a:gdLst/>
              <a:ahLst/>
              <a:cxnLst/>
              <a:rect r="r" b="b" t="t" l="l"/>
              <a:pathLst>
                <a:path h="8111271" w="8394589">
                  <a:moveTo>
                    <a:pt x="0" y="0"/>
                  </a:moveTo>
                  <a:lnTo>
                    <a:pt x="8394589" y="0"/>
                  </a:lnTo>
                  <a:lnTo>
                    <a:pt x="8394589" y="8111271"/>
                  </a:lnTo>
                  <a:lnTo>
                    <a:pt x="0" y="8111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8291185"/>
              <a:ext cx="11716725" cy="1161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08"/>
                </a:lnSpc>
                <a:spcBef>
                  <a:spcPct val="0"/>
                </a:spcBef>
              </a:pPr>
              <a:r>
                <a:rPr lang="en-US" b="true" sz="5077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Have Fun!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2371725"/>
            <a:ext cx="11943810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COMMON PITFALLS AND HOW TO AVOID THEM</a:t>
            </a:r>
          </a:p>
        </p:txBody>
      </p:sp>
    </p:spTree>
  </p:cSld>
  <p:clrMapOvr>
    <a:masterClrMapping/>
  </p:clrMapOvr>
  <p:transition spd="slow">
    <p:push dir="l"/>
  </p:transition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0683" y="285750"/>
            <a:ext cx="12906634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PITFALLS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-85725"/>
            <a:ext cx="2774362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559090" y="2025176"/>
            <a:ext cx="6600433" cy="4566842"/>
            <a:chOff x="0" y="0"/>
            <a:chExt cx="8800577" cy="60891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57175" y="0"/>
              <a:ext cx="7886227" cy="5244341"/>
            </a:xfrm>
            <a:custGeom>
              <a:avLst/>
              <a:gdLst/>
              <a:ahLst/>
              <a:cxnLst/>
              <a:rect r="r" b="b" t="t" l="l"/>
              <a:pathLst>
                <a:path h="5244341" w="7886227">
                  <a:moveTo>
                    <a:pt x="0" y="0"/>
                  </a:moveTo>
                  <a:lnTo>
                    <a:pt x="7886227" y="0"/>
                  </a:lnTo>
                  <a:lnTo>
                    <a:pt x="7886227" y="5244341"/>
                  </a:lnTo>
                  <a:lnTo>
                    <a:pt x="0" y="5244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5041141"/>
              <a:ext cx="8800577" cy="1047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26"/>
                </a:lnSpc>
              </a:pPr>
              <a:r>
                <a:rPr lang="en-US" b="true" sz="3700" spc="118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POOR ARCHITECTURE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30104" y="4534618"/>
            <a:ext cx="5270605" cy="4723682"/>
            <a:chOff x="0" y="0"/>
            <a:chExt cx="7027473" cy="6298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70536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5250261"/>
              <a:ext cx="7027473" cy="1047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26"/>
                </a:lnSpc>
              </a:pPr>
              <a:r>
                <a:rPr lang="en-US" b="true" sz="3700" spc="118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TIGHT COUPLING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181" y="1799406"/>
            <a:ext cx="5194723" cy="4792612"/>
            <a:chOff x="0" y="0"/>
            <a:chExt cx="6926297" cy="63901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46542" y="0"/>
              <a:ext cx="5433213" cy="5772338"/>
            </a:xfrm>
            <a:custGeom>
              <a:avLst/>
              <a:gdLst/>
              <a:ahLst/>
              <a:cxnLst/>
              <a:rect r="r" b="b" t="t" l="l"/>
              <a:pathLst>
                <a:path h="5772338" w="5433213">
                  <a:moveTo>
                    <a:pt x="0" y="0"/>
                  </a:moveTo>
                  <a:lnTo>
                    <a:pt x="5433213" y="0"/>
                  </a:lnTo>
                  <a:lnTo>
                    <a:pt x="5433213" y="5772338"/>
                  </a:lnTo>
                  <a:lnTo>
                    <a:pt x="0" y="5772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5524688"/>
              <a:ext cx="6926297" cy="865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90"/>
                </a:lnSpc>
              </a:pPr>
              <a:r>
                <a:rPr lang="en-US" b="true" sz="3075" spc="98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OVER ENGINEERING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5068" y="2482986"/>
            <a:ext cx="11637864" cy="503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98" indent="-367049" lvl="1">
              <a:lnSpc>
                <a:spcPts val="6732"/>
              </a:lnSpc>
              <a:buFont typeface="Arial"/>
              <a:buChar char="•"/>
            </a:pPr>
            <a:r>
              <a:rPr lang="en-US" b="true" sz="3400" spc="10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LEARNOPENGL</a:t>
            </a:r>
          </a:p>
          <a:p>
            <a:pPr algn="l" marL="734098" indent="-367049" lvl="1">
              <a:lnSpc>
                <a:spcPts val="6732"/>
              </a:lnSpc>
              <a:buFont typeface="Arial"/>
              <a:buChar char="•"/>
            </a:pPr>
            <a:r>
              <a:rPr lang="en-US" b="true" sz="3400" spc="10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GAME ENGINE ARCHITECTURE</a:t>
            </a:r>
          </a:p>
          <a:p>
            <a:pPr algn="l" marL="734098" indent="-367049" lvl="1">
              <a:lnSpc>
                <a:spcPts val="6732"/>
              </a:lnSpc>
              <a:buFont typeface="Arial"/>
              <a:buChar char="•"/>
            </a:pPr>
            <a:r>
              <a:rPr lang="en-US" b="true" sz="3400" spc="10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GAME PHYSICS COOKBOOK</a:t>
            </a:r>
          </a:p>
          <a:p>
            <a:pPr algn="l" marL="734098" indent="-367049" lvl="1">
              <a:lnSpc>
                <a:spcPts val="6732"/>
              </a:lnSpc>
              <a:buFont typeface="Arial"/>
              <a:buChar char="•"/>
            </a:pPr>
            <a:r>
              <a:rPr lang="en-US" b="true" sz="3400" spc="10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PHYSICALLY BASED RENDERING BOOK</a:t>
            </a:r>
          </a:p>
          <a:p>
            <a:pPr algn="l" marL="734098" indent="-367049" lvl="1">
              <a:lnSpc>
                <a:spcPts val="6732"/>
              </a:lnSpc>
              <a:buFont typeface="Arial"/>
              <a:buChar char="•"/>
            </a:pPr>
            <a:r>
              <a:rPr lang="en-US" b="true" sz="3400" spc="10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AAA STUDIO RESEARCH PAPERS</a:t>
            </a:r>
          </a:p>
          <a:p>
            <a:pPr algn="l" marL="734098" indent="-367049" lvl="1">
              <a:lnSpc>
                <a:spcPts val="6732"/>
              </a:lnSpc>
              <a:buFont typeface="Arial"/>
              <a:buChar char="•"/>
            </a:pPr>
            <a:r>
              <a:rPr lang="en-US" b="true" sz="3400" spc="10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YOUTUBE!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40493" y="1193300"/>
            <a:ext cx="2750058" cy="3429000"/>
          </a:xfrm>
          <a:custGeom>
            <a:avLst/>
            <a:gdLst/>
            <a:ahLst/>
            <a:cxnLst/>
            <a:rect r="r" b="b" t="t" l="l"/>
            <a:pathLst>
              <a:path h="3429000" w="2750058">
                <a:moveTo>
                  <a:pt x="0" y="0"/>
                </a:moveTo>
                <a:lnTo>
                  <a:pt x="2750058" y="0"/>
                </a:lnTo>
                <a:lnTo>
                  <a:pt x="2750058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24934" y="6636250"/>
            <a:ext cx="2781176" cy="3429000"/>
          </a:xfrm>
          <a:custGeom>
            <a:avLst/>
            <a:gdLst/>
            <a:ahLst/>
            <a:cxnLst/>
            <a:rect r="r" b="b" t="t" l="l"/>
            <a:pathLst>
              <a:path h="3429000" w="2781176">
                <a:moveTo>
                  <a:pt x="0" y="0"/>
                </a:moveTo>
                <a:lnTo>
                  <a:pt x="2781176" y="0"/>
                </a:lnTo>
                <a:lnTo>
                  <a:pt x="2781176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4239" y="6636250"/>
            <a:ext cx="2661417" cy="3429000"/>
          </a:xfrm>
          <a:custGeom>
            <a:avLst/>
            <a:gdLst/>
            <a:ahLst/>
            <a:cxnLst/>
            <a:rect r="r" b="b" t="t" l="l"/>
            <a:pathLst>
              <a:path h="3429000" w="2661417">
                <a:moveTo>
                  <a:pt x="0" y="0"/>
                </a:moveTo>
                <a:lnTo>
                  <a:pt x="2661417" y="0"/>
                </a:lnTo>
                <a:lnTo>
                  <a:pt x="2661417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5533" y="1193300"/>
            <a:ext cx="2398828" cy="3429000"/>
          </a:xfrm>
          <a:custGeom>
            <a:avLst/>
            <a:gdLst/>
            <a:ahLst/>
            <a:cxnLst/>
            <a:rect r="r" b="b" t="t" l="l"/>
            <a:pathLst>
              <a:path h="3429000" w="2398828">
                <a:moveTo>
                  <a:pt x="0" y="0"/>
                </a:moveTo>
                <a:lnTo>
                  <a:pt x="2398829" y="0"/>
                </a:lnTo>
                <a:lnTo>
                  <a:pt x="2398829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48365" y="285750"/>
            <a:ext cx="14191269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RESOURCES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-85725"/>
            <a:ext cx="2774362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56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869701" y="7167119"/>
            <a:ext cx="3312983" cy="2650386"/>
          </a:xfrm>
          <a:custGeom>
            <a:avLst/>
            <a:gdLst/>
            <a:ahLst/>
            <a:cxnLst/>
            <a:rect r="r" b="b" t="t" l="l"/>
            <a:pathLst>
              <a:path h="2650386" w="3312983">
                <a:moveTo>
                  <a:pt x="0" y="0"/>
                </a:moveTo>
                <a:lnTo>
                  <a:pt x="3312983" y="0"/>
                </a:lnTo>
                <a:lnTo>
                  <a:pt x="3312983" y="2650386"/>
                </a:lnTo>
                <a:lnTo>
                  <a:pt x="0" y="2650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0" y="-85725"/>
            <a:ext cx="206108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2095" y="3733800"/>
            <a:ext cx="1194381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 spc="287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WHAT IS A GAME ENGINE</a:t>
            </a:r>
          </a:p>
        </p:txBody>
      </p:sp>
    </p:spTree>
  </p:cSld>
  <p:clrMapOvr>
    <a:masterClrMapping/>
  </p:clrMapOvr>
  <p:transition spd="slow">
    <p:push dir="l"/>
  </p:transition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2095" y="4495800"/>
            <a:ext cx="1194381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b="true" sz="7800" spc="249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QUESTIONS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472549" y="5637966"/>
            <a:ext cx="13113669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72095" y="381000"/>
            <a:ext cx="1194381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b="true" sz="7800" spc="249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174331" y="1662112"/>
            <a:ext cx="13113669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14520"/>
            <a:ext cx="5154438" cy="3962960"/>
          </a:xfrm>
          <a:custGeom>
            <a:avLst/>
            <a:gdLst/>
            <a:ahLst/>
            <a:cxnLst/>
            <a:rect r="r" b="b" t="t" l="l"/>
            <a:pathLst>
              <a:path h="3962960" w="5154438">
                <a:moveTo>
                  <a:pt x="0" y="0"/>
                </a:moveTo>
                <a:lnTo>
                  <a:pt x="5154438" y="0"/>
                </a:lnTo>
                <a:lnTo>
                  <a:pt x="5154438" y="3962960"/>
                </a:lnTo>
                <a:lnTo>
                  <a:pt x="0" y="3962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71750" y="363142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03227" y="363142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88720" y="7486664"/>
            <a:ext cx="2480859" cy="107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492"/>
              </a:lnSpc>
            </a:pPr>
            <a:r>
              <a:rPr lang="en-US" b="true" sz="3796" spc="121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GITHUB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11880" y="7486664"/>
            <a:ext cx="3097494" cy="107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492"/>
              </a:lnSpc>
            </a:pPr>
            <a:r>
              <a:rPr lang="en-US" b="true" sz="3796" spc="121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GIT REPO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03227" y="2490650"/>
            <a:ext cx="4114800" cy="106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2"/>
              </a:lnSpc>
            </a:pPr>
            <a:r>
              <a:rPr lang="en-US" b="true" sz="3796" spc="121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DEMO CODE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8142" y="4224412"/>
            <a:ext cx="1909794" cy="1838177"/>
          </a:xfrm>
          <a:custGeom>
            <a:avLst/>
            <a:gdLst/>
            <a:ahLst/>
            <a:cxnLst/>
            <a:rect r="r" b="b" t="t" l="l"/>
            <a:pathLst>
              <a:path h="1838177" w="1909794">
                <a:moveTo>
                  <a:pt x="0" y="0"/>
                </a:moveTo>
                <a:lnTo>
                  <a:pt x="1909793" y="0"/>
                </a:lnTo>
                <a:lnTo>
                  <a:pt x="1909793" y="1838176"/>
                </a:lnTo>
                <a:lnTo>
                  <a:pt x="0" y="1838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2095" y="334010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DEFINITION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45415" y="3022100"/>
            <a:ext cx="12743708" cy="387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sz="3900" spc="124">
                <a:solidFill>
                  <a:srgbClr val="FFFFFF"/>
                </a:solidFill>
                <a:latin typeface="Neometric 1"/>
                <a:ea typeface="Neometric 1"/>
                <a:cs typeface="Neometric 1"/>
                <a:sym typeface="Neometric 1"/>
              </a:rPr>
              <a:t>A game engine, also known as a game framework, is a software-development environment designed for people to build video games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522" y="4192984"/>
            <a:ext cx="1901033" cy="1901033"/>
          </a:xfrm>
          <a:custGeom>
            <a:avLst/>
            <a:gdLst/>
            <a:ahLst/>
            <a:cxnLst/>
            <a:rect r="r" b="b" t="t" l="l"/>
            <a:pathLst>
              <a:path h="1901033" w="1901033">
                <a:moveTo>
                  <a:pt x="0" y="0"/>
                </a:moveTo>
                <a:lnTo>
                  <a:pt x="1901033" y="0"/>
                </a:lnTo>
                <a:lnTo>
                  <a:pt x="1901033" y="1901032"/>
                </a:lnTo>
                <a:lnTo>
                  <a:pt x="0" y="1901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2095" y="334010"/>
            <a:ext cx="1194381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MY DEFINITION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85725"/>
            <a:ext cx="2493039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5232" y="3993650"/>
            <a:ext cx="12490429" cy="192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sz="3900" spc="124">
                <a:solidFill>
                  <a:srgbClr val="FFFFFF"/>
                </a:solidFill>
                <a:latin typeface="Neometric 1"/>
                <a:ea typeface="Neometric 1"/>
                <a:cs typeface="Neometric 1"/>
                <a:sym typeface="Neometric 1"/>
              </a:rPr>
              <a:t>A game engine, is a set of reusable libraries that can be glued together to build a game.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-185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5664" y="334010"/>
            <a:ext cx="14936673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 spc="288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GAME ENGINE ROLE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-85725"/>
            <a:ext cx="2774362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6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84934" y="2230716"/>
            <a:ext cx="4476750" cy="3002915"/>
            <a:chOff x="0" y="0"/>
            <a:chExt cx="5969000" cy="4003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763871" y="0"/>
              <a:ext cx="2441257" cy="2794000"/>
            </a:xfrm>
            <a:custGeom>
              <a:avLst/>
              <a:gdLst/>
              <a:ahLst/>
              <a:cxnLst/>
              <a:rect r="r" b="b" t="t" l="l"/>
              <a:pathLst>
                <a:path h="2794000" w="2441257">
                  <a:moveTo>
                    <a:pt x="0" y="0"/>
                  </a:moveTo>
                  <a:lnTo>
                    <a:pt x="2441258" y="0"/>
                  </a:lnTo>
                  <a:lnTo>
                    <a:pt x="2441258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3340100"/>
              <a:ext cx="5969000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b="true" sz="2900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Reusable Libraries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92568" y="2230716"/>
            <a:ext cx="4476750" cy="3002915"/>
            <a:chOff x="0" y="0"/>
            <a:chExt cx="5969000" cy="40038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587500" y="0"/>
              <a:ext cx="2794000" cy="2794000"/>
            </a:xfrm>
            <a:custGeom>
              <a:avLst/>
              <a:gdLst/>
              <a:ahLst/>
              <a:cxnLst/>
              <a:rect r="r" b="b" t="t" l="l"/>
              <a:pathLst>
                <a:path h="2794000" w="2794000">
                  <a:moveTo>
                    <a:pt x="0" y="0"/>
                  </a:moveTo>
                  <a:lnTo>
                    <a:pt x="2794000" y="0"/>
                  </a:lnTo>
                  <a:lnTo>
                    <a:pt x="2794000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3340100"/>
              <a:ext cx="5969000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b="true" sz="2900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Development Tools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8944" y="2230716"/>
            <a:ext cx="4865105" cy="3002915"/>
            <a:chOff x="0" y="0"/>
            <a:chExt cx="6486807" cy="40038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21521" y="0"/>
              <a:ext cx="2843766" cy="2794000"/>
            </a:xfrm>
            <a:custGeom>
              <a:avLst/>
              <a:gdLst/>
              <a:ahLst/>
              <a:cxnLst/>
              <a:rect r="r" b="b" t="t" l="l"/>
              <a:pathLst>
                <a:path h="2794000" w="2843766">
                  <a:moveTo>
                    <a:pt x="0" y="0"/>
                  </a:moveTo>
                  <a:lnTo>
                    <a:pt x="2843765" y="0"/>
                  </a:lnTo>
                  <a:lnTo>
                    <a:pt x="2843765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3340100"/>
              <a:ext cx="6486807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b="true" sz="2900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Platform Abstraction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11500" y="6028366"/>
            <a:ext cx="4476750" cy="3009589"/>
            <a:chOff x="0" y="0"/>
            <a:chExt cx="5969000" cy="40127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915795" y="0"/>
              <a:ext cx="2137410" cy="2794000"/>
            </a:xfrm>
            <a:custGeom>
              <a:avLst/>
              <a:gdLst/>
              <a:ahLst/>
              <a:cxnLst/>
              <a:rect r="r" b="b" t="t" l="l"/>
              <a:pathLst>
                <a:path h="2794000" w="2137410">
                  <a:moveTo>
                    <a:pt x="0" y="0"/>
                  </a:moveTo>
                  <a:lnTo>
                    <a:pt x="2137410" y="0"/>
                  </a:lnTo>
                  <a:lnTo>
                    <a:pt x="2137410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3348998"/>
              <a:ext cx="5969000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b="true" sz="2899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Ease of Game Dev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99750" y="6028366"/>
            <a:ext cx="4476750" cy="3009589"/>
            <a:chOff x="0" y="0"/>
            <a:chExt cx="5969000" cy="40127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587500" y="0"/>
              <a:ext cx="2794000" cy="2794000"/>
            </a:xfrm>
            <a:custGeom>
              <a:avLst/>
              <a:gdLst/>
              <a:ahLst/>
              <a:cxnLst/>
              <a:rect r="r" b="b" t="t" l="l"/>
              <a:pathLst>
                <a:path h="2794000" w="2794000">
                  <a:moveTo>
                    <a:pt x="0" y="0"/>
                  </a:moveTo>
                  <a:lnTo>
                    <a:pt x="2794000" y="0"/>
                  </a:lnTo>
                  <a:lnTo>
                    <a:pt x="2794000" y="2794000"/>
                  </a:lnTo>
                  <a:lnTo>
                    <a:pt x="0" y="279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3348998"/>
              <a:ext cx="5969000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b="true" sz="2899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Focus on Game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DAGN-OC9ArY</dc:identifier>
  <dcterms:modified xsi:type="dcterms:W3CDTF">2011-08-01T06:04:30Z</dcterms:modified>
  <cp:revision>1</cp:revision>
  <dc:title>Latest Crafting a Game Engine</dc:title>
</cp:coreProperties>
</file>